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tags/tag29.xml" ContentType="application/vnd.openxmlformats-officedocument.presentationml.tags+xml"/>
  <Override PartName="/ppt/notesSlides/notesSlide3.xml" ContentType="application/vnd.openxmlformats-officedocument.presentationml.notesSlide+xml"/>
  <Override PartName="/ppt/tags/tag30.xml" ContentType="application/vnd.openxmlformats-officedocument.presentationml.tags+xml"/>
  <Override PartName="/ppt/notesSlides/notesSlide4.xml" ContentType="application/vnd.openxmlformats-officedocument.presentationml.notesSlide+xml"/>
  <Override PartName="/ppt/tags/tag31.xml" ContentType="application/vnd.openxmlformats-officedocument.presentationml.tags+xml"/>
  <Override PartName="/ppt/notesSlides/notesSlide5.xml" ContentType="application/vnd.openxmlformats-officedocument.presentationml.notesSlide+xml"/>
  <Override PartName="/ppt/tags/tag32.xml" ContentType="application/vnd.openxmlformats-officedocument.presentationml.tags+xml"/>
  <Override PartName="/ppt/notesSlides/notesSlide6.xml" ContentType="application/vnd.openxmlformats-officedocument.presentationml.notesSlide+xml"/>
  <Override PartName="/ppt/tags/tag33.xml" ContentType="application/vnd.openxmlformats-officedocument.presentationml.tags+xml"/>
  <Override PartName="/ppt/notesSlides/notesSlide7.xml" ContentType="application/vnd.openxmlformats-officedocument.presentationml.notesSlide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notesSlides/notesSlide9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0.xml" ContentType="application/vnd.openxmlformats-officedocument.presentationml.notesSlide+xml"/>
  <Override PartName="/ppt/tags/tag60.xml" ContentType="application/vnd.openxmlformats-officedocument.presentationml.tags+xml"/>
  <Override PartName="/ppt/notesSlides/notesSlide11.xml" ContentType="application/vnd.openxmlformats-officedocument.presentationml.notesSlide+xml"/>
  <Override PartName="/ppt/tags/tag61.xml" ContentType="application/vnd.openxmlformats-officedocument.presentationml.tags+xml"/>
  <Override PartName="/ppt/notesSlides/notesSlide12.xml" ContentType="application/vnd.openxmlformats-officedocument.presentationml.notesSlide+xml"/>
  <Override PartName="/ppt/tags/tag62.xml" ContentType="application/vnd.openxmlformats-officedocument.presentationml.tags+xml"/>
  <Override PartName="/ppt/notesSlides/notesSlide13.xml" ContentType="application/vnd.openxmlformats-officedocument.presentationml.notesSlide+xml"/>
  <Override PartName="/ppt/tags/tag63.xml" ContentType="application/vnd.openxmlformats-officedocument.presentationml.tags+xml"/>
  <Override PartName="/ppt/notesSlides/notesSlide14.xml" ContentType="application/vnd.openxmlformats-officedocument.presentationml.notesSlide+xml"/>
  <Override PartName="/ppt/tags/tag64.xml" ContentType="application/vnd.openxmlformats-officedocument.presentationml.tags+xml"/>
  <Override PartName="/ppt/notesSlides/notesSlide15.xml" ContentType="application/vnd.openxmlformats-officedocument.presentationml.notesSlide+xml"/>
  <Override PartName="/ppt/tags/tag65.xml" ContentType="application/vnd.openxmlformats-officedocument.presentationml.tags+xml"/>
  <Override PartName="/ppt/notesSlides/notesSlide16.xml" ContentType="application/vnd.openxmlformats-officedocument.presentationml.notesSlide+xml"/>
  <Override PartName="/ppt/tags/tag66.xml" ContentType="application/vnd.openxmlformats-officedocument.presentationml.tags+xml"/>
  <Override PartName="/ppt/notesSlides/notesSlide17.xml" ContentType="application/vnd.openxmlformats-officedocument.presentationml.notesSlide+xml"/>
  <Override PartName="/ppt/tags/tag67.xml" ContentType="application/vnd.openxmlformats-officedocument.presentationml.tags+xml"/>
  <Override PartName="/ppt/notesSlides/notesSlide18.xml" ContentType="application/vnd.openxmlformats-officedocument.presentationml.notesSlide+xml"/>
  <Override PartName="/ppt/tags/tag68.xml" ContentType="application/vnd.openxmlformats-officedocument.presentationml.tags+xml"/>
  <Override PartName="/ppt/notesSlides/notesSlide19.xml" ContentType="application/vnd.openxmlformats-officedocument.presentationml.notesSlide+xml"/>
  <Override PartName="/ppt/tags/tag69.xml" ContentType="application/vnd.openxmlformats-officedocument.presentationml.tags+xml"/>
  <Override PartName="/ppt/notesSlides/notesSlide20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1.xml" ContentType="application/vnd.openxmlformats-officedocument.presentationml.notesSlide+xml"/>
  <Override PartName="/ppt/tags/tag94.xml" ContentType="application/vnd.openxmlformats-officedocument.presentationml.tags+xml"/>
  <Override PartName="/ppt/notesSlides/notesSlide22.xml" ContentType="application/vnd.openxmlformats-officedocument.presentationml.notesSlide+xml"/>
  <Override PartName="/ppt/tags/tag95.xml" ContentType="application/vnd.openxmlformats-officedocument.presentationml.tags+xml"/>
  <Override PartName="/ppt/notesSlides/notesSlide23.xml" ContentType="application/vnd.openxmlformats-officedocument.presentationml.notesSlide+xml"/>
  <Override PartName="/ppt/tags/tag96.xml" ContentType="application/vnd.openxmlformats-officedocument.presentationml.tags+xml"/>
  <Override PartName="/ppt/notesSlides/notesSlide24.xml" ContentType="application/vnd.openxmlformats-officedocument.presentationml.notesSlide+xml"/>
  <Override PartName="/ppt/tags/tag97.xml" ContentType="application/vnd.openxmlformats-officedocument.presentationml.tags+xml"/>
  <Override PartName="/ppt/notesSlides/notesSlide25.xml" ContentType="application/vnd.openxmlformats-officedocument.presentationml.notesSlide+xml"/>
  <Override PartName="/ppt/tags/tag98.xml" ContentType="application/vnd.openxmlformats-officedocument.presentationml.tags+xml"/>
  <Override PartName="/ppt/notesSlides/notesSlide26.xml" ContentType="application/vnd.openxmlformats-officedocument.presentationml.notesSlide+xml"/>
  <Override PartName="/ppt/tags/tag99.xml" ContentType="application/vnd.openxmlformats-officedocument.presentationml.tags+xml"/>
  <Override PartName="/ppt/notesSlides/notesSlide27.xml" ContentType="application/vnd.openxmlformats-officedocument.presentationml.notesSlide+xml"/>
  <Override PartName="/ppt/tags/tag100.xml" ContentType="application/vnd.openxmlformats-officedocument.presentationml.tags+xml"/>
  <Override PartName="/ppt/notesSlides/notesSlide28.xml" ContentType="application/vnd.openxmlformats-officedocument.presentationml.notesSlide+xml"/>
  <Override PartName="/ppt/tags/tag101.xml" ContentType="application/vnd.openxmlformats-officedocument.presentationml.tags+xml"/>
  <Override PartName="/ppt/notesSlides/notesSlide29.xml" ContentType="application/vnd.openxmlformats-officedocument.presentationml.notesSlide+xml"/>
  <Override PartName="/ppt/tags/tag102.xml" ContentType="application/vnd.openxmlformats-officedocument.presentationml.tags+xml"/>
  <Override PartName="/ppt/notesSlides/notesSlide30.xml" ContentType="application/vnd.openxmlformats-officedocument.presentationml.notesSlide+xml"/>
  <Override PartName="/ppt/tags/tag103.xml" ContentType="application/vnd.openxmlformats-officedocument.presentationml.tags+xml"/>
  <Override PartName="/ppt/notesSlides/notesSlide31.xml" ContentType="application/vnd.openxmlformats-officedocument.presentationml.notesSlide+xml"/>
  <Override PartName="/ppt/tags/tag104.xml" ContentType="application/vnd.openxmlformats-officedocument.presentationml.tags+xml"/>
  <Override PartName="/ppt/notesSlides/notesSlide32.xml" ContentType="application/vnd.openxmlformats-officedocument.presentationml.notesSlide+xml"/>
  <Override PartName="/ppt/tags/tag105.xml" ContentType="application/vnd.openxmlformats-officedocument.presentationml.tags+xml"/>
  <Override PartName="/ppt/notesSlides/notesSlide33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34.xml" ContentType="application/vnd.openxmlformats-officedocument.presentationml.notesSlide+xml"/>
  <Override PartName="/ppt/tags/tag130.xml" ContentType="application/vnd.openxmlformats-officedocument.presentationml.tags+xml"/>
  <Override PartName="/ppt/notesSlides/notesSlide35.xml" ContentType="application/vnd.openxmlformats-officedocument.presentationml.notesSlide+xml"/>
  <Override PartName="/ppt/tags/tag131.xml" ContentType="application/vnd.openxmlformats-officedocument.presentationml.tags+xml"/>
  <Override PartName="/ppt/notesSlides/notesSlide36.xml" ContentType="application/vnd.openxmlformats-officedocument.presentationml.notesSlide+xml"/>
  <Override PartName="/ppt/tags/tag132.xml" ContentType="application/vnd.openxmlformats-officedocument.presentationml.tags+xml"/>
  <Override PartName="/ppt/notesSlides/notesSlide37.xml" ContentType="application/vnd.openxmlformats-officedocument.presentationml.notesSlide+xml"/>
  <Override PartName="/ppt/tags/tag133.xml" ContentType="application/vnd.openxmlformats-officedocument.presentationml.tags+xml"/>
  <Override PartName="/ppt/notesSlides/notesSlide38.xml" ContentType="application/vnd.openxmlformats-officedocument.presentationml.notesSlide+xml"/>
  <Override PartName="/ppt/tags/tag134.xml" ContentType="application/vnd.openxmlformats-officedocument.presentationml.tags+xml"/>
  <Override PartName="/ppt/notesSlides/notesSlide39.xml" ContentType="application/vnd.openxmlformats-officedocument.presentationml.notesSlide+xml"/>
  <Override PartName="/ppt/tags/tag135.xml" ContentType="application/vnd.openxmlformats-officedocument.presentationml.tags+xml"/>
  <Override PartName="/ppt/notesSlides/notesSlide40.xml" ContentType="application/vnd.openxmlformats-officedocument.presentationml.notesSlide+xml"/>
  <Override PartName="/ppt/tags/tag136.xml" ContentType="application/vnd.openxmlformats-officedocument.presentationml.tags+xml"/>
  <Override PartName="/ppt/notesSlides/notesSlide41.xml" ContentType="application/vnd.openxmlformats-officedocument.presentationml.notesSlide+xml"/>
  <Override PartName="/ppt/tags/tag137.xml" ContentType="application/vnd.openxmlformats-officedocument.presentationml.tags+xml"/>
  <Override PartName="/ppt/notesSlides/notesSlide42.xml" ContentType="application/vnd.openxmlformats-officedocument.presentationml.notesSlide+xml"/>
  <Override PartName="/ppt/tags/tag138.xml" ContentType="application/vnd.openxmlformats-officedocument.presentationml.tags+xml"/>
  <Override PartName="/ppt/notesSlides/notesSlide43.xml" ContentType="application/vnd.openxmlformats-officedocument.presentationml.notesSlide+xml"/>
  <Override PartName="/ppt/tags/tag139.xml" ContentType="application/vnd.openxmlformats-officedocument.presentationml.tags+xml"/>
  <Override PartName="/ppt/notesSlides/notesSlide44.xml" ContentType="application/vnd.openxmlformats-officedocument.presentationml.notesSlide+xml"/>
  <Override PartName="/ppt/tags/tag140.xml" ContentType="application/vnd.openxmlformats-officedocument.presentationml.tags+xml"/>
  <Override PartName="/ppt/notesSlides/notesSlide45.xml" ContentType="application/vnd.openxmlformats-officedocument.presentationml.notesSlide+xml"/>
  <Override PartName="/ppt/tags/tag141.xml" ContentType="application/vnd.openxmlformats-officedocument.presentationml.tags+xml"/>
  <Override PartName="/ppt/notesSlides/notesSlide46.xml" ContentType="application/vnd.openxmlformats-officedocument.presentationml.notesSlide+xml"/>
  <Override PartName="/ppt/tags/tag142.xml" ContentType="application/vnd.openxmlformats-officedocument.presentationml.tags+xml"/>
  <Override PartName="/ppt/notesSlides/notesSlide47.xml" ContentType="application/vnd.openxmlformats-officedocument.presentationml.notesSlide+xml"/>
  <Override PartName="/ppt/tags/tag143.xml" ContentType="application/vnd.openxmlformats-officedocument.presentationml.tags+xml"/>
  <Override PartName="/ppt/notesSlides/notesSlide48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49.xml" ContentType="application/vnd.openxmlformats-officedocument.presentationml.notesSlide+xml"/>
  <Override PartName="/ppt/tags/tag168.xml" ContentType="application/vnd.openxmlformats-officedocument.presentationml.tags+xml"/>
  <Override PartName="/ppt/notesSlides/notesSlide50.xml" ContentType="application/vnd.openxmlformats-officedocument.presentationml.notesSlide+xml"/>
  <Override PartName="/ppt/tags/tag169.xml" ContentType="application/vnd.openxmlformats-officedocument.presentationml.tags+xml"/>
  <Override PartName="/ppt/notesSlides/notesSlide51.xml" ContentType="application/vnd.openxmlformats-officedocument.presentationml.notesSlide+xml"/>
  <Override PartName="/ppt/tags/tag170.xml" ContentType="application/vnd.openxmlformats-officedocument.presentationml.tags+xml"/>
  <Override PartName="/ppt/notesSlides/notesSlide52.xml" ContentType="application/vnd.openxmlformats-officedocument.presentationml.notesSlide+xml"/>
  <Override PartName="/ppt/tags/tag171.xml" ContentType="application/vnd.openxmlformats-officedocument.presentationml.tags+xml"/>
  <Override PartName="/ppt/notesSlides/notesSlide53.xml" ContentType="application/vnd.openxmlformats-officedocument.presentationml.notesSlide+xml"/>
  <Override PartName="/ppt/tags/tag172.xml" ContentType="application/vnd.openxmlformats-officedocument.presentationml.tags+xml"/>
  <Override PartName="/ppt/notesSlides/notesSlide54.xml" ContentType="application/vnd.openxmlformats-officedocument.presentationml.notesSlide+xml"/>
  <Override PartName="/ppt/tags/tag173.xml" ContentType="application/vnd.openxmlformats-officedocument.presentationml.tags+xml"/>
  <Override PartName="/ppt/notesSlides/notesSlide55.xml" ContentType="application/vnd.openxmlformats-officedocument.presentationml.notesSlide+xml"/>
  <Override PartName="/ppt/tags/tag174.xml" ContentType="application/vnd.openxmlformats-officedocument.presentationml.tags+xml"/>
  <Override PartName="/ppt/notesSlides/notesSlide56.xml" ContentType="application/vnd.openxmlformats-officedocument.presentationml.notesSlide+xml"/>
  <Override PartName="/ppt/tags/tag175.xml" ContentType="application/vnd.openxmlformats-officedocument.presentationml.tags+xml"/>
  <Override PartName="/ppt/notesSlides/notesSlide57.xml" ContentType="application/vnd.openxmlformats-officedocument.presentationml.notesSlide+xml"/>
  <Override PartName="/ppt/tags/tag176.xml" ContentType="application/vnd.openxmlformats-officedocument.presentationml.tags+xml"/>
  <Override PartName="/ppt/notesSlides/notesSlide58.xml" ContentType="application/vnd.openxmlformats-officedocument.presentationml.notesSlide+xml"/>
  <Override PartName="/ppt/tags/tag177.xml" ContentType="application/vnd.openxmlformats-officedocument.presentationml.tags+xml"/>
  <Override PartName="/ppt/notesSlides/notesSlide59.xml" ContentType="application/vnd.openxmlformats-officedocument.presentationml.notesSlide+xml"/>
  <Override PartName="/ppt/tags/tag178.xml" ContentType="application/vnd.openxmlformats-officedocument.presentationml.tags+xml"/>
  <Override PartName="/ppt/notesSlides/notesSlide60.xml" ContentType="application/vnd.openxmlformats-officedocument.presentationml.notesSlide+xml"/>
  <Override PartName="/ppt/tags/tag179.xml" ContentType="application/vnd.openxmlformats-officedocument.presentationml.tags+xml"/>
  <Override PartName="/ppt/notesSlides/notesSlide61.xml" ContentType="application/vnd.openxmlformats-officedocument.presentationml.notesSlide+xml"/>
  <Override PartName="/ppt/tags/tag180.xml" ContentType="application/vnd.openxmlformats-officedocument.presentationml.tags+xml"/>
  <Override PartName="/ppt/notesSlides/notesSlide62.xml" ContentType="application/vnd.openxmlformats-officedocument.presentationml.notesSlide+xml"/>
  <Override PartName="/ppt/tags/tag181.xml" ContentType="application/vnd.openxmlformats-officedocument.presentationml.tags+xml"/>
  <Override PartName="/ppt/notesSlides/notesSlide63.xml" ContentType="application/vnd.openxmlformats-officedocument.presentationml.notesSlide+xml"/>
  <Override PartName="/ppt/tags/tag182.xml" ContentType="application/vnd.openxmlformats-officedocument.presentationml.tags+xml"/>
  <Override PartName="/ppt/notesSlides/notesSlide64.xml" ContentType="application/vnd.openxmlformats-officedocument.presentationml.notesSlide+xml"/>
  <Override PartName="/ppt/tags/tag183.xml" ContentType="application/vnd.openxmlformats-officedocument.presentationml.tags+xml"/>
  <Override PartName="/ppt/notesSlides/notesSlide65.xml" ContentType="application/vnd.openxmlformats-officedocument.presentationml.notesSlide+xml"/>
  <Override PartName="/ppt/tags/tag184.xml" ContentType="application/vnd.openxmlformats-officedocument.presentationml.tags+xml"/>
  <Override PartName="/ppt/notesSlides/notesSlide66.xml" ContentType="application/vnd.openxmlformats-officedocument.presentationml.notesSlide+xml"/>
  <Override PartName="/ppt/tags/tag185.xml" ContentType="application/vnd.openxmlformats-officedocument.presentationml.tags+xml"/>
  <Override PartName="/ppt/notesSlides/notesSlide67.xml" ContentType="application/vnd.openxmlformats-officedocument.presentationml.notesSlide+xml"/>
  <Override PartName="/ppt/tags/tag186.xml" ContentType="application/vnd.openxmlformats-officedocument.presentationml.tags+xml"/>
  <Override PartName="/ppt/notesSlides/notesSlide68.xml" ContentType="application/vnd.openxmlformats-officedocument.presentationml.notesSlide+xml"/>
  <Override PartName="/ppt/tags/tag187.xml" ContentType="application/vnd.openxmlformats-officedocument.presentationml.tags+xml"/>
  <Override PartName="/ppt/notesSlides/notesSlide69.xml" ContentType="application/vnd.openxmlformats-officedocument.presentationml.notesSlide+xml"/>
  <Override PartName="/ppt/tags/tag188.xml" ContentType="application/vnd.openxmlformats-officedocument.presentationml.tags+xml"/>
  <Override PartName="/ppt/notesSlides/notesSlide70.xml" ContentType="application/vnd.openxmlformats-officedocument.presentationml.notesSlide+xml"/>
  <Override PartName="/ppt/tags/tag189.xml" ContentType="application/vnd.openxmlformats-officedocument.presentationml.tags+xml"/>
  <Override PartName="/ppt/notesSlides/notesSlide71.xml" ContentType="application/vnd.openxmlformats-officedocument.presentationml.notesSlide+xml"/>
  <Override PartName="/ppt/tags/tag190.xml" ContentType="application/vnd.openxmlformats-officedocument.presentationml.tags+xml"/>
  <Override PartName="/ppt/notesSlides/notesSlide72.xml" ContentType="application/vnd.openxmlformats-officedocument.presentationml.notesSlide+xml"/>
  <Override PartName="/ppt/tags/tag191.xml" ContentType="application/vnd.openxmlformats-officedocument.presentationml.tags+xml"/>
  <Override PartName="/ppt/notesSlides/notesSlide73.xml" ContentType="application/vnd.openxmlformats-officedocument.presentationml.notesSlide+xml"/>
  <Override PartName="/ppt/tags/tag192.xml" ContentType="application/vnd.openxmlformats-officedocument.presentationml.tags+xml"/>
  <Override PartName="/ppt/notesSlides/notesSlide74.xml" ContentType="application/vnd.openxmlformats-officedocument.presentationml.notesSlide+xml"/>
  <Override PartName="/ppt/tags/tag193.xml" ContentType="application/vnd.openxmlformats-officedocument.presentationml.tags+xml"/>
  <Override PartName="/ppt/notesSlides/notesSlide75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76.xml" ContentType="application/vnd.openxmlformats-officedocument.presentationml.notesSlide+xml"/>
  <Override PartName="/ppt/tags/tag218.xml" ContentType="application/vnd.openxmlformats-officedocument.presentationml.tags+xml"/>
  <Override PartName="/ppt/notesSlides/notesSlide77.xml" ContentType="application/vnd.openxmlformats-officedocument.presentationml.notesSlide+xml"/>
  <Override PartName="/ppt/tags/tag219.xml" ContentType="application/vnd.openxmlformats-officedocument.presentationml.tags+xml"/>
  <Override PartName="/ppt/notesSlides/notesSlide78.xml" ContentType="application/vnd.openxmlformats-officedocument.presentationml.notesSlide+xml"/>
  <Override PartName="/ppt/tags/tag220.xml" ContentType="application/vnd.openxmlformats-officedocument.presentationml.tags+xml"/>
  <Override PartName="/ppt/notesSlides/notesSlide79.xml" ContentType="application/vnd.openxmlformats-officedocument.presentationml.notesSlide+xml"/>
  <Override PartName="/ppt/tags/tag221.xml" ContentType="application/vnd.openxmlformats-officedocument.presentationml.tags+xml"/>
  <Override PartName="/ppt/notesSlides/notesSlide80.xml" ContentType="application/vnd.openxmlformats-officedocument.presentationml.notesSlide+xml"/>
  <Override PartName="/ppt/tags/tag222.xml" ContentType="application/vnd.openxmlformats-officedocument.presentationml.tags+xml"/>
  <Override PartName="/ppt/notesSlides/notesSlide81.xml" ContentType="application/vnd.openxmlformats-officedocument.presentationml.notesSlide+xml"/>
  <Override PartName="/ppt/tags/tag223.xml" ContentType="application/vnd.openxmlformats-officedocument.presentationml.tags+xml"/>
  <Override PartName="/ppt/notesSlides/notesSlide82.xml" ContentType="application/vnd.openxmlformats-officedocument.presentationml.notesSlide+xml"/>
  <Override PartName="/ppt/tags/tag224.xml" ContentType="application/vnd.openxmlformats-officedocument.presentationml.tags+xml"/>
  <Override PartName="/ppt/notesSlides/notesSlide83.xml" ContentType="application/vnd.openxmlformats-officedocument.presentationml.notesSlide+xml"/>
  <Override PartName="/ppt/tags/tag225.xml" ContentType="application/vnd.openxmlformats-officedocument.presentationml.tags+xml"/>
  <Override PartName="/ppt/notesSlides/notesSlide84.xml" ContentType="application/vnd.openxmlformats-officedocument.presentationml.notesSlide+xml"/>
  <Override PartName="/ppt/tags/tag226.xml" ContentType="application/vnd.openxmlformats-officedocument.presentationml.tags+xml"/>
  <Override PartName="/ppt/notesSlides/notesSlide85.xml" ContentType="application/vnd.openxmlformats-officedocument.presentationml.notesSlide+xml"/>
  <Override PartName="/ppt/tags/tag227.xml" ContentType="application/vnd.openxmlformats-officedocument.presentationml.tags+xml"/>
  <Override PartName="/ppt/notesSlides/notesSlide86.xml" ContentType="application/vnd.openxmlformats-officedocument.presentationml.notesSlide+xml"/>
  <Override PartName="/ppt/tags/tag228.xml" ContentType="application/vnd.openxmlformats-officedocument.presentationml.tags+xml"/>
  <Override PartName="/ppt/notesSlides/notesSlide87.xml" ContentType="application/vnd.openxmlformats-officedocument.presentationml.notesSlide+xml"/>
  <Override PartName="/ppt/tags/tag229.xml" ContentType="application/vnd.openxmlformats-officedocument.presentationml.tags+xml"/>
  <Override PartName="/ppt/notesSlides/notesSlide88.xml" ContentType="application/vnd.openxmlformats-officedocument.presentationml.notesSlide+xml"/>
  <Override PartName="/ppt/tags/tag230.xml" ContentType="application/vnd.openxmlformats-officedocument.presentationml.tags+xml"/>
  <Override PartName="/ppt/notesSlides/notesSlide89.xml" ContentType="application/vnd.openxmlformats-officedocument.presentationml.notesSlide+xml"/>
  <Override PartName="/ppt/tags/tag231.xml" ContentType="application/vnd.openxmlformats-officedocument.presentationml.tags+xml"/>
  <Override PartName="/ppt/notesSlides/notesSlide90.xml" ContentType="application/vnd.openxmlformats-officedocument.presentationml.notesSlide+xml"/>
  <Override PartName="/ppt/tags/tag232.xml" ContentType="application/vnd.openxmlformats-officedocument.presentationml.tags+xml"/>
  <Override PartName="/ppt/notesSlides/notesSlide91.xml" ContentType="application/vnd.openxmlformats-officedocument.presentationml.notesSlide+xml"/>
  <Override PartName="/ppt/tags/tag233.xml" ContentType="application/vnd.openxmlformats-officedocument.presentationml.tags+xml"/>
  <Override PartName="/ppt/notesSlides/notesSlide92.xml" ContentType="application/vnd.openxmlformats-officedocument.presentationml.notesSlide+xml"/>
  <Override PartName="/ppt/tags/tag234.xml" ContentType="application/vnd.openxmlformats-officedocument.presentationml.tags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6"/>
  </p:notesMasterIdLst>
  <p:sldIdLst>
    <p:sldId id="256" r:id="rId2"/>
    <p:sldId id="257" r:id="rId3"/>
    <p:sldId id="1308" r:id="rId4"/>
    <p:sldId id="1343" r:id="rId5"/>
    <p:sldId id="1344" r:id="rId6"/>
    <p:sldId id="1351" r:id="rId7"/>
    <p:sldId id="1345" r:id="rId8"/>
    <p:sldId id="1346" r:id="rId9"/>
    <p:sldId id="1352" r:id="rId10"/>
    <p:sldId id="1347" r:id="rId11"/>
    <p:sldId id="1353" r:id="rId12"/>
    <p:sldId id="1348" r:id="rId13"/>
    <p:sldId id="1358" r:id="rId14"/>
    <p:sldId id="1359" r:id="rId15"/>
    <p:sldId id="1360" r:id="rId16"/>
    <p:sldId id="1362" r:id="rId17"/>
    <p:sldId id="1361" r:id="rId18"/>
    <p:sldId id="1363" r:id="rId19"/>
    <p:sldId id="1364" r:id="rId20"/>
    <p:sldId id="1377" r:id="rId21"/>
    <p:sldId id="1456" r:id="rId22"/>
    <p:sldId id="1367" r:id="rId23"/>
    <p:sldId id="1365" r:id="rId24"/>
    <p:sldId id="1370" r:id="rId25"/>
    <p:sldId id="1371" r:id="rId26"/>
    <p:sldId id="1372" r:id="rId27"/>
    <p:sldId id="1373" r:id="rId28"/>
    <p:sldId id="1374" r:id="rId29"/>
    <p:sldId id="1375" r:id="rId30"/>
    <p:sldId id="1376" r:id="rId31"/>
    <p:sldId id="1378" r:id="rId32"/>
    <p:sldId id="1379" r:id="rId33"/>
    <p:sldId id="1380" r:id="rId34"/>
    <p:sldId id="1381" r:id="rId35"/>
    <p:sldId id="1382" r:id="rId36"/>
    <p:sldId id="1392" r:id="rId37"/>
    <p:sldId id="1393" r:id="rId38"/>
    <p:sldId id="1394" r:id="rId39"/>
    <p:sldId id="1395" r:id="rId40"/>
    <p:sldId id="1396" r:id="rId41"/>
    <p:sldId id="1397" r:id="rId42"/>
    <p:sldId id="1398" r:id="rId43"/>
    <p:sldId id="1399" r:id="rId44"/>
    <p:sldId id="1400" r:id="rId45"/>
    <p:sldId id="1401" r:id="rId46"/>
    <p:sldId id="1402" r:id="rId47"/>
    <p:sldId id="1403" r:id="rId48"/>
    <p:sldId id="1404" r:id="rId49"/>
    <p:sldId id="1457" r:id="rId50"/>
    <p:sldId id="1405" r:id="rId51"/>
    <p:sldId id="1406" r:id="rId52"/>
    <p:sldId id="1407" r:id="rId53"/>
    <p:sldId id="1408" r:id="rId54"/>
    <p:sldId id="1409" r:id="rId55"/>
    <p:sldId id="1410" r:id="rId56"/>
    <p:sldId id="1411" r:id="rId57"/>
    <p:sldId id="1412" r:id="rId58"/>
    <p:sldId id="1413" r:id="rId59"/>
    <p:sldId id="1414" r:id="rId60"/>
    <p:sldId id="1415" r:id="rId61"/>
    <p:sldId id="1416" r:id="rId62"/>
    <p:sldId id="1417" r:id="rId63"/>
    <p:sldId id="1418" r:id="rId64"/>
    <p:sldId id="1419" r:id="rId65"/>
    <p:sldId id="1420" r:id="rId66"/>
    <p:sldId id="1421" r:id="rId67"/>
    <p:sldId id="1422" r:id="rId68"/>
    <p:sldId id="1423" r:id="rId69"/>
    <p:sldId id="1424" r:id="rId70"/>
    <p:sldId id="1430" r:id="rId71"/>
    <p:sldId id="1425" r:id="rId72"/>
    <p:sldId id="1426" r:id="rId73"/>
    <p:sldId id="1427" r:id="rId74"/>
    <p:sldId id="1428" r:id="rId75"/>
    <p:sldId id="1429" r:id="rId76"/>
    <p:sldId id="1458" r:id="rId77"/>
    <p:sldId id="1432" r:id="rId78"/>
    <p:sldId id="1431" r:id="rId79"/>
    <p:sldId id="1438" r:id="rId80"/>
    <p:sldId id="1439" r:id="rId81"/>
    <p:sldId id="1440" r:id="rId82"/>
    <p:sldId id="1441" r:id="rId83"/>
    <p:sldId id="1442" r:id="rId84"/>
    <p:sldId id="1443" r:id="rId85"/>
    <p:sldId id="1444" r:id="rId86"/>
    <p:sldId id="1445" r:id="rId87"/>
    <p:sldId id="1450" r:id="rId88"/>
    <p:sldId id="1446" r:id="rId89"/>
    <p:sldId id="1447" r:id="rId90"/>
    <p:sldId id="1448" r:id="rId91"/>
    <p:sldId id="1449" r:id="rId92"/>
    <p:sldId id="1451" r:id="rId93"/>
    <p:sldId id="1452" r:id="rId94"/>
    <p:sldId id="1453" r:id="rId95"/>
  </p:sldIdLst>
  <p:sldSz cx="12192000" cy="6858000"/>
  <p:notesSz cx="6858000" cy="9144000"/>
  <p:custDataLst>
    <p:tags r:id="rId9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7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2024-05-31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FE2F5-0424-4811-BE6E-8EA8669E68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FE2F5-0424-4811-BE6E-8EA8669E68D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FE2F5-0424-4811-BE6E-8EA8669E68D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FE2F5-0424-4811-BE6E-8EA8669E68D4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FE2F5-0424-4811-BE6E-8EA8669E68D4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FE2F5-0424-4811-BE6E-8EA8669E68D4}" type="slidenum">
              <a:rPr lang="zh-CN" altLang="en-US" smtClean="0"/>
              <a:t>77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78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79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80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81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82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83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84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85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86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87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88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89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90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91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92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93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A6956-AAD1-4D45-8455-FD6DBC1116FF}" type="slidenum">
              <a:rPr lang="zh-CN" altLang="en-US" smtClean="0"/>
              <a:t>94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2024-05-31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18" Type="http://schemas.openxmlformats.org/officeDocument/2006/relationships/tags" Target="../tags/tag53.xml"/><Relationship Id="rId26" Type="http://schemas.openxmlformats.org/officeDocument/2006/relationships/notesSlide" Target="../notesSlides/notesSlide10.xml"/><Relationship Id="rId3" Type="http://schemas.openxmlformats.org/officeDocument/2006/relationships/tags" Target="../tags/tag38.xml"/><Relationship Id="rId21" Type="http://schemas.openxmlformats.org/officeDocument/2006/relationships/tags" Target="../tags/tag56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tags" Target="../tags/tag52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20" Type="http://schemas.openxmlformats.org/officeDocument/2006/relationships/tags" Target="../tags/tag55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24" Type="http://schemas.openxmlformats.org/officeDocument/2006/relationships/tags" Target="../tags/tag59.xml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23" Type="http://schemas.openxmlformats.org/officeDocument/2006/relationships/tags" Target="../tags/tag58.xml"/><Relationship Id="rId10" Type="http://schemas.openxmlformats.org/officeDocument/2006/relationships/tags" Target="../tags/tag45.xml"/><Relationship Id="rId19" Type="http://schemas.openxmlformats.org/officeDocument/2006/relationships/tags" Target="../tags/tag54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Relationship Id="rId22" Type="http://schemas.openxmlformats.org/officeDocument/2006/relationships/tags" Target="../tags/tag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0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notesSlide" Target="../notesSlides/notesSlide1.xml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tags" Target="../tags/tag27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tags" Target="../tags/tag26.xml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tags" Target="../tags/tag82.xml"/><Relationship Id="rId18" Type="http://schemas.openxmlformats.org/officeDocument/2006/relationships/tags" Target="../tags/tag87.xml"/><Relationship Id="rId26" Type="http://schemas.openxmlformats.org/officeDocument/2006/relationships/notesSlide" Target="../notesSlides/notesSlide21.xml"/><Relationship Id="rId3" Type="http://schemas.openxmlformats.org/officeDocument/2006/relationships/tags" Target="../tags/tag72.xml"/><Relationship Id="rId21" Type="http://schemas.openxmlformats.org/officeDocument/2006/relationships/tags" Target="../tags/tag90.xml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17" Type="http://schemas.openxmlformats.org/officeDocument/2006/relationships/tags" Target="../tags/tag86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6" Type="http://schemas.openxmlformats.org/officeDocument/2006/relationships/tags" Target="../tags/tag85.xml"/><Relationship Id="rId20" Type="http://schemas.openxmlformats.org/officeDocument/2006/relationships/tags" Target="../tags/tag89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24" Type="http://schemas.openxmlformats.org/officeDocument/2006/relationships/tags" Target="../tags/tag93.xml"/><Relationship Id="rId5" Type="http://schemas.openxmlformats.org/officeDocument/2006/relationships/tags" Target="../tags/tag74.xml"/><Relationship Id="rId15" Type="http://schemas.openxmlformats.org/officeDocument/2006/relationships/tags" Target="../tags/tag84.xml"/><Relationship Id="rId23" Type="http://schemas.openxmlformats.org/officeDocument/2006/relationships/tags" Target="../tags/tag92.xml"/><Relationship Id="rId10" Type="http://schemas.openxmlformats.org/officeDocument/2006/relationships/tags" Target="../tags/tag79.xml"/><Relationship Id="rId19" Type="http://schemas.openxmlformats.org/officeDocument/2006/relationships/tags" Target="../tags/tag88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tags" Target="../tags/tag83.xml"/><Relationship Id="rId22" Type="http://schemas.openxmlformats.org/officeDocument/2006/relationships/tags" Target="../tags/tag9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5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9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tags" Target="../tags/tag118.xml"/><Relationship Id="rId18" Type="http://schemas.openxmlformats.org/officeDocument/2006/relationships/tags" Target="../tags/tag123.xml"/><Relationship Id="rId26" Type="http://schemas.openxmlformats.org/officeDocument/2006/relationships/notesSlide" Target="../notesSlides/notesSlide34.xml"/><Relationship Id="rId3" Type="http://schemas.openxmlformats.org/officeDocument/2006/relationships/tags" Target="../tags/tag108.xml"/><Relationship Id="rId21" Type="http://schemas.openxmlformats.org/officeDocument/2006/relationships/tags" Target="../tags/tag126.xml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17" Type="http://schemas.openxmlformats.org/officeDocument/2006/relationships/tags" Target="../tags/tag122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107.xml"/><Relationship Id="rId16" Type="http://schemas.openxmlformats.org/officeDocument/2006/relationships/tags" Target="../tags/tag121.xml"/><Relationship Id="rId20" Type="http://schemas.openxmlformats.org/officeDocument/2006/relationships/tags" Target="../tags/tag125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24" Type="http://schemas.openxmlformats.org/officeDocument/2006/relationships/tags" Target="../tags/tag129.xml"/><Relationship Id="rId5" Type="http://schemas.openxmlformats.org/officeDocument/2006/relationships/tags" Target="../tags/tag110.xml"/><Relationship Id="rId15" Type="http://schemas.openxmlformats.org/officeDocument/2006/relationships/tags" Target="../tags/tag120.xml"/><Relationship Id="rId23" Type="http://schemas.openxmlformats.org/officeDocument/2006/relationships/tags" Target="../tags/tag128.xml"/><Relationship Id="rId10" Type="http://schemas.openxmlformats.org/officeDocument/2006/relationships/tags" Target="../tags/tag115.xml"/><Relationship Id="rId19" Type="http://schemas.openxmlformats.org/officeDocument/2006/relationships/tags" Target="../tags/tag124.xml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tags" Target="../tags/tag119.xml"/><Relationship Id="rId22" Type="http://schemas.openxmlformats.org/officeDocument/2006/relationships/tags" Target="../tags/tag1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1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6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5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0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6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1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8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tags" Target="../tags/tag156.xml"/><Relationship Id="rId18" Type="http://schemas.openxmlformats.org/officeDocument/2006/relationships/tags" Target="../tags/tag161.xml"/><Relationship Id="rId26" Type="http://schemas.openxmlformats.org/officeDocument/2006/relationships/notesSlide" Target="../notesSlides/notesSlide49.xml"/><Relationship Id="rId3" Type="http://schemas.openxmlformats.org/officeDocument/2006/relationships/tags" Target="../tags/tag146.xml"/><Relationship Id="rId21" Type="http://schemas.openxmlformats.org/officeDocument/2006/relationships/tags" Target="../tags/tag164.xml"/><Relationship Id="rId7" Type="http://schemas.openxmlformats.org/officeDocument/2006/relationships/tags" Target="../tags/tag150.xml"/><Relationship Id="rId12" Type="http://schemas.openxmlformats.org/officeDocument/2006/relationships/tags" Target="../tags/tag155.xml"/><Relationship Id="rId17" Type="http://schemas.openxmlformats.org/officeDocument/2006/relationships/tags" Target="../tags/tag160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145.xml"/><Relationship Id="rId16" Type="http://schemas.openxmlformats.org/officeDocument/2006/relationships/tags" Target="../tags/tag159.xml"/><Relationship Id="rId20" Type="http://schemas.openxmlformats.org/officeDocument/2006/relationships/tags" Target="../tags/tag163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24" Type="http://schemas.openxmlformats.org/officeDocument/2006/relationships/tags" Target="../tags/tag167.xml"/><Relationship Id="rId5" Type="http://schemas.openxmlformats.org/officeDocument/2006/relationships/tags" Target="../tags/tag148.xml"/><Relationship Id="rId15" Type="http://schemas.openxmlformats.org/officeDocument/2006/relationships/tags" Target="../tags/tag158.xml"/><Relationship Id="rId23" Type="http://schemas.openxmlformats.org/officeDocument/2006/relationships/tags" Target="../tags/tag166.xml"/><Relationship Id="rId10" Type="http://schemas.openxmlformats.org/officeDocument/2006/relationships/tags" Target="../tags/tag153.xml"/><Relationship Id="rId19" Type="http://schemas.openxmlformats.org/officeDocument/2006/relationships/tags" Target="../tags/tag162.xml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tags" Target="../tags/tag157.xml"/><Relationship Id="rId22" Type="http://schemas.openxmlformats.org/officeDocument/2006/relationships/tags" Target="../tags/tag16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2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9.xml"/><Relationship Id="rId6" Type="http://schemas.openxmlformats.org/officeDocument/2006/relationships/image" Target="../media/image29.pn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9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0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0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1.x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2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3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4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7.xml"/><Relationship Id="rId6" Type="http://schemas.openxmlformats.org/officeDocument/2006/relationships/image" Target="../media/image29.png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3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8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4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1.xml"/><Relationship Id="rId4" Type="http://schemas.openxmlformats.org/officeDocument/2006/relationships/image" Target="../media/image3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2.xml"/><Relationship Id="rId4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tags" Target="../tags/tag201.xml"/><Relationship Id="rId13" Type="http://schemas.openxmlformats.org/officeDocument/2006/relationships/tags" Target="../tags/tag206.xml"/><Relationship Id="rId18" Type="http://schemas.openxmlformats.org/officeDocument/2006/relationships/tags" Target="../tags/tag211.xml"/><Relationship Id="rId26" Type="http://schemas.openxmlformats.org/officeDocument/2006/relationships/notesSlide" Target="../notesSlides/notesSlide76.xml"/><Relationship Id="rId3" Type="http://schemas.openxmlformats.org/officeDocument/2006/relationships/tags" Target="../tags/tag196.xml"/><Relationship Id="rId21" Type="http://schemas.openxmlformats.org/officeDocument/2006/relationships/tags" Target="../tags/tag214.xml"/><Relationship Id="rId7" Type="http://schemas.openxmlformats.org/officeDocument/2006/relationships/tags" Target="../tags/tag200.xml"/><Relationship Id="rId12" Type="http://schemas.openxmlformats.org/officeDocument/2006/relationships/tags" Target="../tags/tag205.xml"/><Relationship Id="rId17" Type="http://schemas.openxmlformats.org/officeDocument/2006/relationships/tags" Target="../tags/tag210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195.xml"/><Relationship Id="rId16" Type="http://schemas.openxmlformats.org/officeDocument/2006/relationships/tags" Target="../tags/tag209.xml"/><Relationship Id="rId20" Type="http://schemas.openxmlformats.org/officeDocument/2006/relationships/tags" Target="../tags/tag213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tags" Target="../tags/tag204.xml"/><Relationship Id="rId24" Type="http://schemas.openxmlformats.org/officeDocument/2006/relationships/tags" Target="../tags/tag217.xml"/><Relationship Id="rId5" Type="http://schemas.openxmlformats.org/officeDocument/2006/relationships/tags" Target="../tags/tag198.xml"/><Relationship Id="rId15" Type="http://schemas.openxmlformats.org/officeDocument/2006/relationships/tags" Target="../tags/tag208.xml"/><Relationship Id="rId23" Type="http://schemas.openxmlformats.org/officeDocument/2006/relationships/tags" Target="../tags/tag216.xml"/><Relationship Id="rId10" Type="http://schemas.openxmlformats.org/officeDocument/2006/relationships/tags" Target="../tags/tag203.xml"/><Relationship Id="rId19" Type="http://schemas.openxmlformats.org/officeDocument/2006/relationships/tags" Target="../tags/tag212.xml"/><Relationship Id="rId4" Type="http://schemas.openxmlformats.org/officeDocument/2006/relationships/tags" Target="../tags/tag197.xml"/><Relationship Id="rId9" Type="http://schemas.openxmlformats.org/officeDocument/2006/relationships/tags" Target="../tags/tag202.xml"/><Relationship Id="rId14" Type="http://schemas.openxmlformats.org/officeDocument/2006/relationships/tags" Target="../tags/tag207.xml"/><Relationship Id="rId22" Type="http://schemas.openxmlformats.org/officeDocument/2006/relationships/tags" Target="../tags/tag2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0.xml"/><Relationship Id="rId4" Type="http://schemas.openxmlformats.org/officeDocument/2006/relationships/image" Target="../media/image4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2.xml"/><Relationship Id="rId4" Type="http://schemas.openxmlformats.org/officeDocument/2006/relationships/image" Target="../media/image4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6515" y="858423"/>
            <a:ext cx="12192000" cy="17306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离散数学</a:t>
            </a:r>
            <a:r>
              <a:rPr lang="en-US" altLang="zh-CN" sz="5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5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命题逻辑</a:t>
            </a:r>
          </a:p>
          <a:p>
            <a:r>
              <a:rPr lang="zh-CN" altLang="en-US" sz="5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Discrete Mathematics</a:t>
            </a:r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007995" y="2886075"/>
            <a:ext cx="7318375" cy="17856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主讲教师：王君义</a:t>
            </a: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联系方式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：junyiwang@sdu.edu.cn</a:t>
            </a: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endParaRPr lang="en-US" altLang="zh-CN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320" y="5330190"/>
            <a:ext cx="4784725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命题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一个命题，如果不能再分解为更简单的命题，则称之为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简单命题或原子命题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，否则，如果它可以分解成更简单的命题及一些“逻辑联结词”，则称之为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复合命题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简单命题或原子命题</a:t>
            </a:r>
            <a:endParaRPr lang="zh-CN" altLang="en-US" sz="2800" dirty="0"/>
          </a:p>
          <a:p>
            <a:pPr lvl="1"/>
            <a:r>
              <a:rPr lang="zh-CN" altLang="en-US" sz="2800" dirty="0">
                <a:sym typeface="+mn-ea"/>
              </a:rPr>
              <a:t>我在讲课。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复合命题</a:t>
            </a:r>
            <a:endParaRPr lang="zh-CN" altLang="en-US" sz="2800" dirty="0"/>
          </a:p>
          <a:p>
            <a:pPr lvl="1"/>
            <a:r>
              <a:rPr lang="zh-CN" altLang="en-US" sz="2800" dirty="0">
                <a:sym typeface="+mn-ea"/>
              </a:rPr>
              <a:t>我在讲课 而且 外面在下雨。</a:t>
            </a:r>
            <a:endParaRPr lang="zh-CN" altLang="en-US" sz="2800" dirty="0"/>
          </a:p>
          <a:p>
            <a:pPr lvl="1"/>
            <a:r>
              <a:rPr lang="zh-CN" altLang="en-US" sz="2800" dirty="0">
                <a:sym typeface="+mn-ea"/>
              </a:rPr>
              <a:t>简单命题 + “逻辑联结词” + 简单命题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4920520" y="687037"/>
            <a:ext cx="5179060" cy="532190"/>
            <a:chOff x="5689600" y="1501170"/>
            <a:chExt cx="5179060" cy="532190"/>
          </a:xfrm>
        </p:grpSpPr>
        <p:sp>
          <p:nvSpPr>
            <p:cNvPr id="32" name="平行四边形 31"/>
            <p:cNvSpPr/>
            <p:nvPr>
              <p:custDataLst>
                <p:tags r:id="rId22"/>
              </p:custDataLst>
            </p:nvPr>
          </p:nvSpPr>
          <p:spPr>
            <a:xfrm>
              <a:off x="6375400" y="1820459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23"/>
              </p:custDataLst>
            </p:nvPr>
          </p:nvSpPr>
          <p:spPr>
            <a:xfrm>
              <a:off x="5689600" y="1551970"/>
              <a:ext cx="736600" cy="438150"/>
            </a:xfrm>
            <a:prstGeom prst="parallelogram">
              <a:avLst>
                <a:gd name="adj" fmla="val 31818"/>
              </a:avLst>
            </a:prstGeom>
            <a:solidFill>
              <a:schemeClr val="bg1"/>
            </a:solidFill>
            <a:ln w="28575"/>
            <a:effectLst>
              <a:outerShdw dist="50800" dir="2700000" algn="tl" rotWithShape="0">
                <a:srgbClr val="00C1C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24"/>
              </p:custDataLst>
            </p:nvPr>
          </p:nvSpPr>
          <p:spPr>
            <a:xfrm>
              <a:off x="6572250" y="1501170"/>
              <a:ext cx="42964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命 题</a:t>
              </a:r>
            </a:p>
          </p:txBody>
        </p:sp>
      </p:grpSp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4920520" y="1638962"/>
            <a:ext cx="4878071" cy="549275"/>
            <a:chOff x="5689600" y="2273300"/>
            <a:chExt cx="4710116" cy="549489"/>
          </a:xfrm>
        </p:grpSpPr>
        <p:sp>
          <p:nvSpPr>
            <p:cNvPr id="33" name="平行四边形 32"/>
            <p:cNvSpPr/>
            <p:nvPr>
              <p:custDataLst>
                <p:tags r:id="rId19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8" name="平行四边形 17"/>
              <p:cNvSpPr/>
              <p:nvPr>
                <p:custDataLst>
                  <p:tags r:id="rId20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联 结 词</a:t>
                </a:r>
              </a:p>
            </p:txBody>
          </p:sp>
        </p:grpSp>
      </p:grp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>
            <a:off x="4920520" y="2607972"/>
            <a:ext cx="4878071" cy="549275"/>
            <a:chOff x="5689600" y="2273300"/>
            <a:chExt cx="4710116" cy="549489"/>
          </a:xfrm>
        </p:grpSpPr>
        <p:sp>
          <p:nvSpPr>
            <p:cNvPr id="6" name="平行四边形 5"/>
            <p:cNvSpPr/>
            <p:nvPr>
              <p:custDataLst>
                <p:tags r:id="rId16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8" name="平行四边形 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</a:p>
            </p:txBody>
          </p:sp>
          <p:sp>
            <p:nvSpPr>
              <p:cNvPr id="9" name="文本框 8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合式公式</a:t>
                </a:r>
              </a:p>
            </p:txBody>
          </p:sp>
        </p:grpSp>
      </p:grpSp>
      <p:grpSp>
        <p:nvGrpSpPr>
          <p:cNvPr id="13" name="组合 12"/>
          <p:cNvGrpSpPr/>
          <p:nvPr>
            <p:custDataLst>
              <p:tags r:id="rId4"/>
            </p:custDataLst>
          </p:nvPr>
        </p:nvGrpSpPr>
        <p:grpSpPr>
          <a:xfrm>
            <a:off x="4920520" y="3576982"/>
            <a:ext cx="4878071" cy="549275"/>
            <a:chOff x="5689600" y="2273300"/>
            <a:chExt cx="4710116" cy="549489"/>
          </a:xfrm>
        </p:grpSpPr>
        <p:sp>
          <p:nvSpPr>
            <p:cNvPr id="14" name="平行四边形 13"/>
            <p:cNvSpPr/>
            <p:nvPr>
              <p:custDataLst>
                <p:tags r:id="rId13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7" name="平行四边形 16"/>
              <p:cNvSpPr/>
              <p:nvPr>
                <p:custDataLst>
                  <p:tags r:id="rId14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等 价 式</a:t>
                </a:r>
              </a:p>
            </p:txBody>
          </p:sp>
        </p:grpSp>
      </p:grp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4920520" y="4545992"/>
            <a:ext cx="4878071" cy="549275"/>
            <a:chOff x="5689600" y="2273300"/>
            <a:chExt cx="4710116" cy="549489"/>
          </a:xfrm>
        </p:grpSpPr>
        <p:sp>
          <p:nvSpPr>
            <p:cNvPr id="21" name="平行四边形 20"/>
            <p:cNvSpPr/>
            <p:nvPr>
              <p:custDataLst>
                <p:tags r:id="rId10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23" name="平行四边形 22"/>
              <p:cNvSpPr/>
              <p:nvPr>
                <p:custDataLst>
                  <p:tags r:id="rId11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06</a:t>
                </a:r>
              </a:p>
            </p:txBody>
          </p:sp>
          <p:sp>
            <p:nvSpPr>
              <p:cNvPr id="24" name="文本框 2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范 式</a:t>
                </a:r>
              </a:p>
            </p:txBody>
          </p:sp>
        </p:grpSp>
      </p:grpSp>
      <p:grpSp>
        <p:nvGrpSpPr>
          <p:cNvPr id="25" name="组合 24"/>
          <p:cNvGrpSpPr/>
          <p:nvPr>
            <p:custDataLst>
              <p:tags r:id="rId6"/>
            </p:custDataLst>
          </p:nvPr>
        </p:nvGrpSpPr>
        <p:grpSpPr>
          <a:xfrm>
            <a:off x="4920520" y="5515002"/>
            <a:ext cx="4878071" cy="549275"/>
            <a:chOff x="5689600" y="2273300"/>
            <a:chExt cx="4710116" cy="549489"/>
          </a:xfrm>
        </p:grpSpPr>
        <p:sp>
          <p:nvSpPr>
            <p:cNvPr id="26" name="平行四边形 25"/>
            <p:cNvSpPr/>
            <p:nvPr>
              <p:custDataLst>
                <p:tags r:id="rId7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28" name="平行四边形 27"/>
              <p:cNvSpPr/>
              <p:nvPr>
                <p:custDataLst>
                  <p:tags r:id="rId8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07</a:t>
                </a:r>
              </a:p>
            </p:txBody>
          </p:sp>
          <p:sp>
            <p:nvSpPr>
              <p:cNvPr id="29" name="文本框 28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推理理论</a:t>
                </a: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196850" y="2075180"/>
            <a:ext cx="4231640" cy="2546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第十五章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  <a:p>
            <a:pPr algn="ctr"/>
            <a:r>
              <a:rPr 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命题逻辑</a:t>
            </a:r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联结词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否定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定义１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设P是一个命题，“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P的否定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”是一个命题，记为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，规定P为１当且仅当P为０，P读作“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非P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表示“地球是圆的”，则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表示“地球不是圆的”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表示“今天星期二”，则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</a:t>
            </a:r>
            <a:r>
              <a:rPr lang="zh-CN" altLang="en-US" sz="2800" dirty="0">
                <a:sym typeface="+mn-ea"/>
              </a:rPr>
              <a:t>示“今天不是星期二”．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i="1">
                <a:sym typeface="+mn-ea"/>
              </a:rPr>
              <a:t>P</a:t>
            </a:r>
            <a:r>
              <a:rPr lang="zh-CN" altLang="en-US" sz="2800" dirty="0">
                <a:sym typeface="+mn-ea"/>
              </a:rPr>
              <a:t>与 </a:t>
            </a:r>
            <a:r>
              <a:rPr lang="zh-CN" altLang="en-US" sz="2800" dirty="0"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sym typeface="+mn-ea"/>
              </a:rPr>
              <a:t> </a:t>
            </a:r>
            <a:r>
              <a:rPr lang="en-US" altLang="zh-CN" sz="2800" i="1">
                <a:sym typeface="+mn-ea"/>
              </a:rPr>
              <a:t>P </a:t>
            </a:r>
            <a:r>
              <a:rPr lang="zh-CN" altLang="en-US" sz="2800" dirty="0">
                <a:sym typeface="+mn-ea"/>
              </a:rPr>
              <a:t>的真值关系</a:t>
            </a:r>
            <a:r>
              <a:rPr lang="en-US" altLang="zh-CN" sz="2800">
                <a:latin typeface="Arial" panose="020B0604020202020204" pitchFamily="34" charset="0"/>
                <a:sym typeface="+mn-ea"/>
              </a:rPr>
              <a:t>——</a:t>
            </a:r>
            <a:r>
              <a:rPr lang="zh-CN" altLang="en-US" sz="2800" dirty="0">
                <a:sym typeface="+mn-ea"/>
              </a:rPr>
              <a:t>真值表 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365" y="4232275"/>
            <a:ext cx="3153410" cy="22574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联结词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析取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819785"/>
            <a:ext cx="11656695" cy="59220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定义２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设P，Q为两个命题，“P，Q的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析取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”是一个命题，记为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P∨Q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，规定：P∨Q为１当且仅当P，Q中至少有一个为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P∨Q读作“P或Q”．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P∨Q与P，Q的真值关系可用下表表示．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例如，若P表示“今天下雨”，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Q表示“今天刮风”，则P∨Q表示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“今天下雨或者刮风”．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  <p:pic>
        <p:nvPicPr>
          <p:cNvPr id="14339" name="文本占位符 14338"/>
          <p:cNvPicPr>
            <a:picLocks noGrp="1" noChangeAspect="1"/>
          </p:cNvPicPr>
          <p:nvPr>
            <p:ph type="body" idx="1"/>
          </p:nvPr>
        </p:nvPicPr>
        <p:blipFill>
          <a:blip r:embed="rId4"/>
          <a:stretch>
            <a:fillRect/>
          </a:stretch>
        </p:blipFill>
        <p:spPr>
          <a:xfrm>
            <a:off x="7299960" y="3007995"/>
            <a:ext cx="4191000" cy="2733040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联结词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合取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定义３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设P，Q为两个命题，“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P，Q的合取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”是一个命题，记为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P∧Q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，规定：P∧Q为１当且仅当P，Q均为１，P∧Q读作“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P且Q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P∧Q与P，Q的真值关系可用下表表示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例如，若P表示“f (x)是连续函数”，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Q表示“f (x)是非负函数”，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则P∧Q表示“f (x)是连续的非负函数”．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  <p:pic>
        <p:nvPicPr>
          <p:cNvPr id="15365" name="图片 153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455" y="2867025"/>
            <a:ext cx="3705860" cy="25571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联结词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蕴涵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定义４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设P，Q是两个命题，“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P蕴涵Q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”是一个命题，记为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P→Q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，规定：P→Q为０当且仅当P为１，Q为０．P→Q读作“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如果P则Q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P→Q与P，Q的真值关系可用下表表示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若P表示“f(x)可导”，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Q表示“f(x)连续”，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则P→Q表示“如果f(x)可导，则f(x)连续”．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  <p:pic>
        <p:nvPicPr>
          <p:cNvPr id="16388" name="图片 163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985" y="2795905"/>
            <a:ext cx="3042920" cy="2301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联结词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当P为真命题时，为了使P→Q为真，必须Q为真，因此，P→Q的直观含义为“如果P为真则Q为真”. 但是，联结词“→”与自然语言中的“如果…则…”意义不尽相同．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当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为假时“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总为真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“如果老王今天来，则太阳会从西边出来”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联结词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等价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定义５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设P，Q为两个命题，“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P等价于Q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”是一个命题，记为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P↔Q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，规定P↔Q为１当且仅当P，Q的真值相同．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↔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Q读作“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P当且仅当Q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↔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Q与P，Q的真值关系可用下表表示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若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P</a:t>
            </a:r>
            <a:r>
              <a:rPr lang="zh-CN" altLang="en-US" sz="2800" dirty="0">
                <a:sym typeface="+mn-ea"/>
              </a:rPr>
              <a:t>表示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aseline="30000" dirty="0">
                <a:sym typeface="+mn-ea"/>
              </a:rPr>
              <a:t>２</a:t>
            </a:r>
            <a:r>
              <a:rPr lang="zh-CN" altLang="en-US" sz="2800" dirty="0">
                <a:sym typeface="+mn-ea"/>
              </a:rPr>
              <a:t>＋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baseline="30000" dirty="0">
                <a:sym typeface="+mn-ea"/>
              </a:rPr>
              <a:t>２</a:t>
            </a:r>
            <a:r>
              <a:rPr lang="zh-CN" altLang="en-US" sz="2800" dirty="0">
                <a:sym typeface="+mn-ea"/>
              </a:rPr>
              <a:t>＝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aseline="30000" dirty="0">
                <a:sym typeface="+mn-ea"/>
              </a:rPr>
              <a:t>２</a:t>
            </a:r>
            <a:r>
              <a:rPr lang="zh-CN" altLang="en-US" sz="2800" dirty="0"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Q</a:t>
            </a:r>
            <a:r>
              <a:rPr lang="zh-CN" altLang="en-US" sz="2800" dirty="0">
                <a:sym typeface="+mn-ea"/>
              </a:rPr>
              <a:t>表示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sym typeface="+mn-ea"/>
              </a:rPr>
              <a:t>＝０，则</a:t>
            </a:r>
            <a:endParaRPr lang="zh-CN" altLang="en-US" sz="2800" dirty="0"/>
          </a:p>
          <a:p>
            <a:pPr>
              <a:buNone/>
            </a:pPr>
            <a:r>
              <a:rPr lang="zh-CN" altLang="en-US" sz="2800" dirty="0">
                <a:sym typeface="+mn-ea"/>
              </a:rPr>
              <a:t>“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P</a:t>
            </a:r>
            <a:r>
              <a:rPr lang="en-US" altLang="zh-CN" sz="2800" i="1">
                <a:sym typeface="+mn-ea"/>
              </a:rPr>
              <a:t>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↔</a:t>
            </a:r>
            <a:r>
              <a:rPr lang="en-US" altLang="zh-CN" sz="2800" i="1"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sym typeface="+mn-ea"/>
              </a:rPr>
              <a:t>”</a:t>
            </a:r>
            <a:r>
              <a:rPr lang="zh-CN" altLang="en-US" sz="2800" dirty="0">
                <a:sym typeface="+mn-ea"/>
              </a:rPr>
              <a:t>表示“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aseline="30000" dirty="0">
                <a:sym typeface="+mn-ea"/>
              </a:rPr>
              <a:t>２</a:t>
            </a:r>
            <a:r>
              <a:rPr lang="zh-CN" altLang="en-US" sz="2800" dirty="0">
                <a:sym typeface="+mn-ea"/>
              </a:rPr>
              <a:t>＋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baseline="30000" dirty="0">
                <a:sym typeface="+mn-ea"/>
              </a:rPr>
              <a:t>２</a:t>
            </a:r>
            <a:r>
              <a:rPr lang="zh-CN" altLang="en-US" sz="2800" dirty="0">
                <a:sym typeface="+mn-ea"/>
              </a:rPr>
              <a:t>＝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aseline="30000" dirty="0">
                <a:sym typeface="+mn-ea"/>
              </a:rPr>
              <a:t>２</a:t>
            </a:r>
            <a:r>
              <a:rPr lang="zh-CN" altLang="en-US" sz="2800" dirty="0">
                <a:sym typeface="+mn-ea"/>
              </a:rPr>
              <a:t>当且仅当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sym typeface="+mn-ea"/>
              </a:rPr>
              <a:t>＝０”．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  <p:pic>
        <p:nvPicPr>
          <p:cNvPr id="17412" name="图片 174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250" y="2409825"/>
            <a:ext cx="3272155" cy="24409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联结词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∨，∧，→， </a:t>
            </a:r>
            <a:r>
              <a:rPr lang="en-US" altLang="zh-CN" sz="2800">
                <a:sym typeface="Symbol" panose="05050102010706020507" pitchFamily="18" charset="2"/>
              </a:rPr>
              <a:t> </a:t>
            </a:r>
            <a:r>
              <a:rPr lang="zh-CN" altLang="en-US" sz="2800" dirty="0">
                <a:sym typeface="+mn-ea"/>
              </a:rPr>
              <a:t>均联结两个命题，因此称为二元联结词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Symbol" panose="05050102010706020507" pitchFamily="18" charset="2"/>
              </a:rPr>
              <a:t>  </a:t>
            </a:r>
            <a:r>
              <a:rPr lang="zh-CN" altLang="en-US" sz="2800" dirty="0">
                <a:sym typeface="+mn-ea"/>
              </a:rPr>
              <a:t>只作用于一个命题，称为一元联结词</a:t>
            </a:r>
            <a:r>
              <a:rPr lang="en-US" altLang="zh-CN" sz="2800">
                <a:sym typeface="+mn-ea"/>
              </a:rPr>
              <a:t>. 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656018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联结词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-自然语言的符号简化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例１　张三和李四都会修电视机．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若用P表示“张三会修电视机”，Q表示“李四会修电视机”，则上述命题可表示为P∧Q．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例２ 张三与李四是表兄弟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这里虽然用了一个联结词“与”，但这是一个不能再进行分解的简单命题，因此只能用一个字母比如P表示．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例３　除非你努力，否则将失败．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这句话的意思应是如果你不努力，就会失败. 因此，若用P表示“你努力”，Q表示“你失败”，则上述命题可表为(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P)→Q．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4920520" y="687037"/>
            <a:ext cx="5179060" cy="532190"/>
            <a:chOff x="5689600" y="1501170"/>
            <a:chExt cx="5179060" cy="532190"/>
          </a:xfrm>
        </p:grpSpPr>
        <p:sp>
          <p:nvSpPr>
            <p:cNvPr id="32" name="平行四边形 31"/>
            <p:cNvSpPr/>
            <p:nvPr>
              <p:custDataLst>
                <p:tags r:id="rId22"/>
              </p:custDataLst>
            </p:nvPr>
          </p:nvSpPr>
          <p:spPr>
            <a:xfrm>
              <a:off x="6375400" y="1820459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23"/>
              </p:custDataLst>
            </p:nvPr>
          </p:nvSpPr>
          <p:spPr>
            <a:xfrm>
              <a:off x="5689600" y="1551970"/>
              <a:ext cx="736600" cy="438150"/>
            </a:xfrm>
            <a:prstGeom prst="parallelogram">
              <a:avLst>
                <a:gd name="adj" fmla="val 31818"/>
              </a:avLst>
            </a:prstGeom>
            <a:solidFill>
              <a:schemeClr val="bg1"/>
            </a:solidFill>
            <a:ln w="28575"/>
            <a:effectLst>
              <a:outerShdw dist="50800" dir="2700000" algn="tl" rotWithShape="0">
                <a:srgbClr val="00C1C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24"/>
              </p:custDataLst>
            </p:nvPr>
          </p:nvSpPr>
          <p:spPr>
            <a:xfrm>
              <a:off x="6572250" y="1501170"/>
              <a:ext cx="42964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命 题</a:t>
              </a:r>
            </a:p>
          </p:txBody>
        </p:sp>
      </p:grpSp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4920520" y="1638962"/>
            <a:ext cx="4878071" cy="549275"/>
            <a:chOff x="5689600" y="2273300"/>
            <a:chExt cx="4710116" cy="549489"/>
          </a:xfrm>
        </p:grpSpPr>
        <p:sp>
          <p:nvSpPr>
            <p:cNvPr id="33" name="平行四边形 32"/>
            <p:cNvSpPr/>
            <p:nvPr>
              <p:custDataLst>
                <p:tags r:id="rId19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8" name="平行四边形 17"/>
              <p:cNvSpPr/>
              <p:nvPr>
                <p:custDataLst>
                  <p:tags r:id="rId20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联 结 词</a:t>
                </a:r>
              </a:p>
            </p:txBody>
          </p:sp>
        </p:grpSp>
      </p:grp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>
            <a:off x="4920520" y="2607972"/>
            <a:ext cx="4878071" cy="549275"/>
            <a:chOff x="5689600" y="2273300"/>
            <a:chExt cx="4710116" cy="549489"/>
          </a:xfrm>
        </p:grpSpPr>
        <p:sp>
          <p:nvSpPr>
            <p:cNvPr id="6" name="平行四边形 5"/>
            <p:cNvSpPr/>
            <p:nvPr>
              <p:custDataLst>
                <p:tags r:id="rId16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8" name="平行四边形 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</a:p>
            </p:txBody>
          </p:sp>
          <p:sp>
            <p:nvSpPr>
              <p:cNvPr id="9" name="文本框 8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合式公式</a:t>
                </a:r>
              </a:p>
            </p:txBody>
          </p:sp>
        </p:grpSp>
      </p:grpSp>
      <p:grpSp>
        <p:nvGrpSpPr>
          <p:cNvPr id="13" name="组合 12"/>
          <p:cNvGrpSpPr/>
          <p:nvPr>
            <p:custDataLst>
              <p:tags r:id="rId4"/>
            </p:custDataLst>
          </p:nvPr>
        </p:nvGrpSpPr>
        <p:grpSpPr>
          <a:xfrm>
            <a:off x="4920520" y="3576982"/>
            <a:ext cx="4878071" cy="549275"/>
            <a:chOff x="5689600" y="2273300"/>
            <a:chExt cx="4710116" cy="549489"/>
          </a:xfrm>
        </p:grpSpPr>
        <p:sp>
          <p:nvSpPr>
            <p:cNvPr id="14" name="平行四边形 13"/>
            <p:cNvSpPr/>
            <p:nvPr>
              <p:custDataLst>
                <p:tags r:id="rId13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7" name="平行四边形 16"/>
              <p:cNvSpPr/>
              <p:nvPr>
                <p:custDataLst>
                  <p:tags r:id="rId14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等 价 式</a:t>
                </a:r>
              </a:p>
            </p:txBody>
          </p:sp>
        </p:grpSp>
      </p:grp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4920520" y="4545992"/>
            <a:ext cx="4878071" cy="549275"/>
            <a:chOff x="5689600" y="2273300"/>
            <a:chExt cx="4710116" cy="549489"/>
          </a:xfrm>
        </p:grpSpPr>
        <p:sp>
          <p:nvSpPr>
            <p:cNvPr id="21" name="平行四边形 20"/>
            <p:cNvSpPr/>
            <p:nvPr>
              <p:custDataLst>
                <p:tags r:id="rId10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23" name="平行四边形 22"/>
              <p:cNvSpPr/>
              <p:nvPr>
                <p:custDataLst>
                  <p:tags r:id="rId11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06</a:t>
                </a:r>
              </a:p>
            </p:txBody>
          </p:sp>
          <p:sp>
            <p:nvSpPr>
              <p:cNvPr id="24" name="文本框 2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范 式</a:t>
                </a:r>
              </a:p>
            </p:txBody>
          </p:sp>
        </p:grpSp>
      </p:grpSp>
      <p:grpSp>
        <p:nvGrpSpPr>
          <p:cNvPr id="25" name="组合 24"/>
          <p:cNvGrpSpPr/>
          <p:nvPr>
            <p:custDataLst>
              <p:tags r:id="rId6"/>
            </p:custDataLst>
          </p:nvPr>
        </p:nvGrpSpPr>
        <p:grpSpPr>
          <a:xfrm>
            <a:off x="4920520" y="5515002"/>
            <a:ext cx="4878071" cy="549275"/>
            <a:chOff x="5689600" y="2273300"/>
            <a:chExt cx="4710116" cy="549489"/>
          </a:xfrm>
        </p:grpSpPr>
        <p:sp>
          <p:nvSpPr>
            <p:cNvPr id="26" name="平行四边形 25"/>
            <p:cNvSpPr/>
            <p:nvPr>
              <p:custDataLst>
                <p:tags r:id="rId7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28" name="平行四边形 27"/>
              <p:cNvSpPr/>
              <p:nvPr>
                <p:custDataLst>
                  <p:tags r:id="rId8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07</a:t>
                </a:r>
              </a:p>
            </p:txBody>
          </p:sp>
          <p:sp>
            <p:nvSpPr>
              <p:cNvPr id="29" name="文本框 28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推理理论</a:t>
                </a: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196850" y="2075180"/>
            <a:ext cx="4231640" cy="2546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第十五章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  <a:p>
            <a:pPr algn="ctr"/>
            <a:r>
              <a:rPr 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命题逻辑</a:t>
            </a:r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656018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联结词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-自然语言的符号简化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70" y="1318260"/>
            <a:ext cx="11375390" cy="34143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656018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联结词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-自然语言的符号简化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习题 二 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1，2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§2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4920520" y="687037"/>
            <a:ext cx="5179060" cy="532190"/>
            <a:chOff x="5689600" y="1501170"/>
            <a:chExt cx="5179060" cy="532190"/>
          </a:xfrm>
        </p:grpSpPr>
        <p:sp>
          <p:nvSpPr>
            <p:cNvPr id="32" name="平行四边形 31"/>
            <p:cNvSpPr/>
            <p:nvPr>
              <p:custDataLst>
                <p:tags r:id="rId22"/>
              </p:custDataLst>
            </p:nvPr>
          </p:nvSpPr>
          <p:spPr>
            <a:xfrm>
              <a:off x="6375400" y="1820459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23"/>
              </p:custDataLst>
            </p:nvPr>
          </p:nvSpPr>
          <p:spPr>
            <a:xfrm>
              <a:off x="5689600" y="1551970"/>
              <a:ext cx="736600" cy="438150"/>
            </a:xfrm>
            <a:prstGeom prst="parallelogram">
              <a:avLst>
                <a:gd name="adj" fmla="val 31818"/>
              </a:avLst>
            </a:prstGeom>
            <a:solidFill>
              <a:schemeClr val="bg1"/>
            </a:solidFill>
            <a:ln w="28575"/>
            <a:effectLst>
              <a:outerShdw dist="50800" dir="2700000" algn="tl" rotWithShape="0">
                <a:srgbClr val="00C1C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24"/>
              </p:custDataLst>
            </p:nvPr>
          </p:nvSpPr>
          <p:spPr>
            <a:xfrm>
              <a:off x="6572250" y="1501170"/>
              <a:ext cx="42964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命 题</a:t>
              </a:r>
            </a:p>
          </p:txBody>
        </p:sp>
      </p:grpSp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4920520" y="1638962"/>
            <a:ext cx="4878071" cy="549275"/>
            <a:chOff x="5689600" y="2273300"/>
            <a:chExt cx="4710116" cy="549489"/>
          </a:xfrm>
        </p:grpSpPr>
        <p:sp>
          <p:nvSpPr>
            <p:cNvPr id="33" name="平行四边形 32"/>
            <p:cNvSpPr/>
            <p:nvPr>
              <p:custDataLst>
                <p:tags r:id="rId19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8" name="平行四边形 17"/>
              <p:cNvSpPr/>
              <p:nvPr>
                <p:custDataLst>
                  <p:tags r:id="rId20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联 结 词</a:t>
                </a:r>
              </a:p>
            </p:txBody>
          </p:sp>
        </p:grpSp>
      </p:grp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>
            <a:off x="4920520" y="2607972"/>
            <a:ext cx="4878071" cy="549275"/>
            <a:chOff x="5689600" y="2273300"/>
            <a:chExt cx="4710116" cy="549489"/>
          </a:xfrm>
        </p:grpSpPr>
        <p:sp>
          <p:nvSpPr>
            <p:cNvPr id="6" name="平行四边形 5"/>
            <p:cNvSpPr/>
            <p:nvPr>
              <p:custDataLst>
                <p:tags r:id="rId16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8" name="平行四边形 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</a:p>
            </p:txBody>
          </p:sp>
          <p:sp>
            <p:nvSpPr>
              <p:cNvPr id="9" name="文本框 8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合式公式</a:t>
                </a:r>
              </a:p>
            </p:txBody>
          </p:sp>
        </p:grpSp>
      </p:grpSp>
      <p:grpSp>
        <p:nvGrpSpPr>
          <p:cNvPr id="13" name="组合 12"/>
          <p:cNvGrpSpPr/>
          <p:nvPr>
            <p:custDataLst>
              <p:tags r:id="rId4"/>
            </p:custDataLst>
          </p:nvPr>
        </p:nvGrpSpPr>
        <p:grpSpPr>
          <a:xfrm>
            <a:off x="4920520" y="3576982"/>
            <a:ext cx="4878071" cy="549275"/>
            <a:chOff x="5689600" y="2273300"/>
            <a:chExt cx="4710116" cy="549489"/>
          </a:xfrm>
        </p:grpSpPr>
        <p:sp>
          <p:nvSpPr>
            <p:cNvPr id="14" name="平行四边形 13"/>
            <p:cNvSpPr/>
            <p:nvPr>
              <p:custDataLst>
                <p:tags r:id="rId13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7" name="平行四边形 16"/>
              <p:cNvSpPr/>
              <p:nvPr>
                <p:custDataLst>
                  <p:tags r:id="rId14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等 价 式</a:t>
                </a:r>
              </a:p>
            </p:txBody>
          </p:sp>
        </p:grpSp>
      </p:grp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4920520" y="4545992"/>
            <a:ext cx="4878071" cy="549275"/>
            <a:chOff x="5689600" y="2273300"/>
            <a:chExt cx="4710116" cy="549489"/>
          </a:xfrm>
        </p:grpSpPr>
        <p:sp>
          <p:nvSpPr>
            <p:cNvPr id="21" name="平行四边形 20"/>
            <p:cNvSpPr/>
            <p:nvPr>
              <p:custDataLst>
                <p:tags r:id="rId10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23" name="平行四边形 22"/>
              <p:cNvSpPr/>
              <p:nvPr>
                <p:custDataLst>
                  <p:tags r:id="rId11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06</a:t>
                </a:r>
              </a:p>
            </p:txBody>
          </p:sp>
          <p:sp>
            <p:nvSpPr>
              <p:cNvPr id="24" name="文本框 2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范 式</a:t>
                </a:r>
              </a:p>
            </p:txBody>
          </p:sp>
        </p:grpSp>
      </p:grpSp>
      <p:grpSp>
        <p:nvGrpSpPr>
          <p:cNvPr id="25" name="组合 24"/>
          <p:cNvGrpSpPr/>
          <p:nvPr>
            <p:custDataLst>
              <p:tags r:id="rId6"/>
            </p:custDataLst>
          </p:nvPr>
        </p:nvGrpSpPr>
        <p:grpSpPr>
          <a:xfrm>
            <a:off x="4920520" y="5515002"/>
            <a:ext cx="4878071" cy="549275"/>
            <a:chOff x="5689600" y="2273300"/>
            <a:chExt cx="4710116" cy="549489"/>
          </a:xfrm>
        </p:grpSpPr>
        <p:sp>
          <p:nvSpPr>
            <p:cNvPr id="26" name="平行四边形 25"/>
            <p:cNvSpPr/>
            <p:nvPr>
              <p:custDataLst>
                <p:tags r:id="rId7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28" name="平行四边形 27"/>
              <p:cNvSpPr/>
              <p:nvPr>
                <p:custDataLst>
                  <p:tags r:id="rId8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07</a:t>
                </a:r>
              </a:p>
            </p:txBody>
          </p:sp>
          <p:sp>
            <p:nvSpPr>
              <p:cNvPr id="29" name="文本框 28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推理理论</a:t>
                </a: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196850" y="2075180"/>
            <a:ext cx="4231640" cy="2546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第十五章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  <a:p>
            <a:pPr algn="ctr"/>
            <a:r>
              <a:rPr 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命题逻辑</a:t>
            </a:r>
          </a:p>
        </p:txBody>
      </p:sp>
    </p:spTree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合式公式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sym typeface="+mn-ea"/>
              </a:rPr>
              <a:t>合式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公式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(well formed formula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wff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的归纳定义如下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１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命题变元及命题常元０、１是合式公式．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２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如果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是合式公式，则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是合式公式．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３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任何合式公式均通过有限次使用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１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２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得到．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合式公式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6299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>
                <a:sym typeface="+mn-ea"/>
              </a:rPr>
              <a:t>(</a:t>
            </a:r>
            <a:r>
              <a:rPr lang="zh-CN" altLang="en-US" sz="2800" dirty="0">
                <a:sym typeface="Symbol" panose="05050102010706020507" pitchFamily="18" charset="2"/>
              </a:rPr>
              <a:t></a:t>
            </a:r>
            <a:r>
              <a:rPr lang="en-US" altLang="zh-CN" sz="2800">
                <a:sym typeface="+mn-ea"/>
              </a:rPr>
              <a:t> </a:t>
            </a:r>
            <a:r>
              <a:rPr lang="en-US" altLang="zh-CN" sz="2800" i="1">
                <a:sym typeface="+mn-ea"/>
              </a:rPr>
              <a:t>P</a:t>
            </a:r>
            <a:r>
              <a:rPr lang="zh-CN" altLang="en-US" sz="2800" dirty="0">
                <a:sym typeface="+mn-ea"/>
              </a:rPr>
              <a:t>∨</a:t>
            </a:r>
            <a:r>
              <a:rPr lang="en-US" altLang="zh-CN" sz="2800" i="1">
                <a:sym typeface="+mn-ea"/>
              </a:rPr>
              <a:t>Q</a:t>
            </a:r>
            <a:r>
              <a:rPr lang="en-US" altLang="zh-CN" sz="2800">
                <a:sym typeface="+mn-ea"/>
              </a:rPr>
              <a:t>→)</a:t>
            </a:r>
            <a:r>
              <a:rPr lang="zh-CN" altLang="en-US" sz="2800" dirty="0">
                <a:sym typeface="+mn-ea"/>
              </a:rPr>
              <a:t>，</a:t>
            </a:r>
            <a:r>
              <a:rPr lang="en-US" altLang="zh-CN" sz="2800">
                <a:sym typeface="+mn-ea"/>
              </a:rPr>
              <a:t>(</a:t>
            </a: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∨</a:t>
            </a:r>
            <a:r>
              <a:rPr lang="en-US" altLang="zh-CN" sz="2800" i="1">
                <a:sym typeface="+mn-ea"/>
              </a:rPr>
              <a:t>Q</a:t>
            </a:r>
            <a:r>
              <a:rPr lang="en-US" altLang="zh-CN" sz="2800">
                <a:sym typeface="+mn-ea"/>
              </a:rPr>
              <a:t>∧)</a:t>
            </a:r>
            <a:r>
              <a:rPr lang="zh-CN" altLang="en-US" sz="2800" dirty="0">
                <a:sym typeface="+mn-ea"/>
              </a:rPr>
              <a:t>，</a:t>
            </a:r>
            <a:r>
              <a:rPr lang="en-US" altLang="zh-CN" sz="2800">
                <a:sym typeface="+mn-ea"/>
              </a:rPr>
              <a:t>(</a:t>
            </a: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→</a:t>
            </a:r>
            <a:r>
              <a:rPr lang="en-US" altLang="zh-CN" sz="2800" i="1">
                <a:sym typeface="+mn-ea"/>
              </a:rPr>
              <a:t>Q</a:t>
            </a:r>
            <a:r>
              <a:rPr lang="en-US" altLang="zh-CN" sz="2800">
                <a:sym typeface="+mn-ea"/>
              </a:rPr>
              <a:t>→</a:t>
            </a:r>
            <a:r>
              <a:rPr lang="en-US" altLang="zh-CN" sz="2800" i="1">
                <a:sym typeface="+mn-ea"/>
              </a:rPr>
              <a:t>R</a:t>
            </a:r>
            <a:r>
              <a:rPr lang="en-US" altLang="zh-CN" sz="2800">
                <a:sym typeface="+mn-ea"/>
              </a:rPr>
              <a:t>)∨</a:t>
            </a:r>
            <a:r>
              <a:rPr lang="zh-CN" altLang="en-US" sz="2800" dirty="0">
                <a:sym typeface="+mn-ea"/>
              </a:rPr>
              <a:t>，∨</a:t>
            </a:r>
            <a:r>
              <a:rPr lang="en-US" altLang="zh-CN" sz="2800" i="1">
                <a:sym typeface="+mn-ea"/>
              </a:rPr>
              <a:t>R</a:t>
            </a:r>
            <a:r>
              <a:rPr lang="zh-CN" altLang="en-US" sz="2800" dirty="0">
                <a:sym typeface="+mn-ea"/>
              </a:rPr>
              <a:t>都不是公式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对逻辑联词规定优先级</a:t>
            </a:r>
            <a:r>
              <a:rPr lang="en-US" altLang="zh-CN" sz="2800">
                <a:sym typeface="+mn-ea"/>
              </a:rPr>
              <a:t>. </a:t>
            </a:r>
            <a:r>
              <a:rPr lang="zh-CN" altLang="en-US" sz="2800" dirty="0">
                <a:sym typeface="+mn-ea"/>
              </a:rPr>
              <a:t>逻辑联结词按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优先级从高到低</a:t>
            </a:r>
            <a:r>
              <a:rPr lang="zh-CN" altLang="en-US" sz="2800" dirty="0">
                <a:sym typeface="+mn-ea"/>
              </a:rPr>
              <a:t>的顺序依次排列为：</a:t>
            </a:r>
            <a:endParaRPr lang="zh-CN" altLang="en-US" sz="2800" dirty="0"/>
          </a:p>
          <a:p>
            <a:pPr>
              <a:buNone/>
            </a:pPr>
            <a:r>
              <a:rPr lang="zh-CN" altLang="en-US" sz="2800" dirty="0">
                <a:sym typeface="+mn-ea"/>
              </a:rPr>
              <a:t>			 </a:t>
            </a:r>
            <a:r>
              <a:rPr lang="zh-CN" altLang="en-US" sz="2800" dirty="0"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sym typeface="+mn-ea"/>
              </a:rPr>
              <a:t> 　∧　∨　→　 </a:t>
            </a:r>
            <a:r>
              <a:rPr lang="en-US" altLang="zh-CN" sz="2800">
                <a:sym typeface="Symbol" panose="05050102010706020507" pitchFamily="18" charset="2"/>
              </a:rPr>
              <a:t></a:t>
            </a:r>
            <a:endParaRPr lang="zh-CN" altLang="en-US" sz="2800" dirty="0">
              <a:sym typeface="Symbol" panose="05050102010706020507" pitchFamily="18" charset="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 (P∧Q)→R ) 简写为P∧Q→R，( (</a:t>
            </a:r>
            <a:r>
              <a:rPr lang="zh-CN" altLang="en-US" sz="2800" dirty="0"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P)∧Q ) 简写为</a:t>
            </a:r>
            <a:r>
              <a:rPr lang="zh-CN" altLang="en-US" sz="2800" dirty="0"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P∧Q，( (P→Q) R ) 简写为P→Q </a:t>
            </a:r>
            <a:r>
              <a:rPr lang="en-US" altLang="zh-CN" sz="2800">
                <a:sym typeface="Symbol" panose="05050102010706020507" pitchFamily="18" charset="2"/>
              </a:rPr>
              <a:t>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R等．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" y="2126615"/>
            <a:ext cx="10165715" cy="12439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合式公式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定义２</a:t>
            </a:r>
            <a:r>
              <a:rPr lang="zh-CN" altLang="en-US" sz="2800" dirty="0">
                <a:sym typeface="+mn-ea"/>
              </a:rPr>
              <a:t>　设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是一个公式，对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中出现的每个命题变元指定一个真值１或０，则得到该公式中命题变元的一个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真值组合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，称之为对公式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的一个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指派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或解释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公式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在指派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下的真值可记为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3000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>
                <a:sym typeface="+mn-ea"/>
              </a:rPr>
              <a:t>. </a:t>
            </a:r>
            <a:endParaRPr lang="en-US" altLang="zh-CN"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例１　对于公式(P∧Q)→Q∨R，指定P为１，Q为１，R为１即是对公式的一个指派，在该指派下，公式的真值为１，指定P为０，Q为０，R为１是公式的另一个指派，在该指派下，公式的真值为０．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合式公式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设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是一个公式，其中包含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个命题变元，不妨设为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１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２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i="1" baseline="-2500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，指定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１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为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800" baseline="-25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２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为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800" baseline="-25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i="1" baseline="-2500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为</a:t>
            </a:r>
            <a:r>
              <a:rPr lang="en-US" altLang="zh-CN" sz="2800" i="1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800" i="1" baseline="-2500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其中</a:t>
            </a:r>
            <a:r>
              <a:rPr lang="en-US" altLang="zh-CN" sz="2800" i="1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800" i="1" baseline="-2500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＝１或０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可以说成是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指定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１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２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i="1" baseline="-2500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为 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800" baseline="-25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800" baseline="-25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…,</a:t>
            </a:r>
            <a:r>
              <a:rPr lang="en-US" altLang="zh-CN" sz="2800" i="1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800" i="1" baseline="-2500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而对公式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的这个指派可用                 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表示， 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  <p:graphicFrame>
        <p:nvGraphicFramePr>
          <p:cNvPr id="28676" name="对象 28675"/>
          <p:cNvGraphicFramePr/>
          <p:nvPr/>
        </p:nvGraphicFramePr>
        <p:xfrm>
          <a:off x="4431030" y="2910205"/>
          <a:ext cx="213360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939165" imgH="203200" progId="Equation.DSMT4">
                  <p:embed/>
                </p:oleObj>
              </mc:Choice>
              <mc:Fallback>
                <p:oleObj r:id="rId4" imgW="939165" imgH="2032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31030" y="2910205"/>
                        <a:ext cx="2133600" cy="452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对象 28677"/>
          <p:cNvGraphicFramePr/>
          <p:nvPr/>
        </p:nvGraphicFramePr>
        <p:xfrm>
          <a:off x="3754755" y="3862229"/>
          <a:ext cx="3486150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270000" imgH="482600" progId="Equation.DSMT4">
                  <p:embed/>
                </p:oleObj>
              </mc:Choice>
              <mc:Fallback>
                <p:oleObj r:id="rId6" imgW="1270000" imgH="4826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54755" y="3862229"/>
                        <a:ext cx="3486150" cy="1339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合式公式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一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个指派为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，意思是指定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为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０，１，０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指派 (P，Q，R) 即指定 ( P，Q，R ) 为 ( 1, 0, 0 ).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指派                 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意味着指定       为１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1, 2,…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  <p:graphicFrame>
        <p:nvGraphicFramePr>
          <p:cNvPr id="3" name="对象 -2147482581"/>
          <p:cNvGraphicFramePr>
            <a:graphicFrameLocks noChangeAspect="1"/>
          </p:cNvGraphicFramePr>
          <p:nvPr/>
        </p:nvGraphicFramePr>
        <p:xfrm>
          <a:off x="1386523" y="3823018"/>
          <a:ext cx="22288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016000" imgH="228600" progId="Equation.3">
                  <p:embed/>
                </p:oleObj>
              </mc:Choice>
              <mc:Fallback>
                <p:oleObj r:id="rId4" imgW="1016000" imgH="228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86523" y="3823018"/>
                        <a:ext cx="2228850" cy="501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" name="对象 29701"/>
          <p:cNvGraphicFramePr/>
          <p:nvPr/>
        </p:nvGraphicFramePr>
        <p:xfrm>
          <a:off x="5436553" y="3749675"/>
          <a:ext cx="4667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65100" imgH="228600" progId="Equation.DSMT4">
                  <p:embed/>
                </p:oleObj>
              </mc:Choice>
              <mc:Fallback>
                <p:oleObj r:id="rId6" imgW="165100" imgH="2286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36553" y="3749675"/>
                        <a:ext cx="466725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合式公式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求出一个公式A在所有指派下的真值并列成表，即得到公式A的“真值表”．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公式</a:t>
            </a:r>
            <a:r>
              <a:rPr lang="en-US" altLang="zh-CN" sz="2800" i="1">
                <a:sym typeface="+mn-ea"/>
              </a:rPr>
              <a:t>A</a:t>
            </a:r>
            <a:r>
              <a:rPr lang="zh-CN" altLang="en-US" sz="2800" dirty="0">
                <a:sym typeface="+mn-ea"/>
              </a:rPr>
              <a:t>＝</a:t>
            </a:r>
            <a:r>
              <a:rPr lang="en-US" altLang="zh-CN" sz="2800">
                <a:sym typeface="+mn-ea"/>
              </a:rPr>
              <a:t>(</a:t>
            </a: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→</a:t>
            </a:r>
            <a:r>
              <a:rPr lang="en-US" altLang="zh-CN" sz="2800" i="1">
                <a:sym typeface="+mn-ea"/>
              </a:rPr>
              <a:t>Q</a:t>
            </a:r>
            <a:r>
              <a:rPr lang="en-US" altLang="zh-CN" sz="2800">
                <a:sym typeface="+mn-ea"/>
              </a:rPr>
              <a:t>)∧</a:t>
            </a:r>
            <a:r>
              <a:rPr lang="en-US" altLang="zh-CN" sz="2800" i="1">
                <a:sym typeface="+mn-ea"/>
              </a:rPr>
              <a:t>R</a:t>
            </a:r>
            <a:r>
              <a:rPr lang="zh-CN" altLang="en-US" sz="2800" dirty="0">
                <a:sym typeface="+mn-ea"/>
              </a:rPr>
              <a:t>的真值表 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  <p:pic>
        <p:nvPicPr>
          <p:cNvPr id="32772" name="图片 327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7625"/>
            <a:ext cx="3098165" cy="37445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合式公式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25" y="1011555"/>
            <a:ext cx="9386570" cy="52330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命题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" y="883920"/>
            <a:ext cx="11529060" cy="55549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合式公式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设</a:t>
            </a:r>
            <a:r>
              <a:rPr lang="en-US" altLang="zh-CN" sz="2800" i="1">
                <a:sym typeface="+mn-ea"/>
              </a:rPr>
              <a:t>A</a:t>
            </a:r>
            <a:r>
              <a:rPr lang="zh-CN" altLang="en-US" sz="2800" dirty="0">
                <a:sym typeface="+mn-ea"/>
              </a:rPr>
              <a:t>为一公式，如果在所有指派下</a:t>
            </a:r>
            <a:r>
              <a:rPr lang="en-US" altLang="zh-CN" sz="2800" i="1">
                <a:sym typeface="+mn-ea"/>
              </a:rPr>
              <a:t>A</a:t>
            </a:r>
            <a:r>
              <a:rPr lang="zh-CN" altLang="en-US" sz="2800" dirty="0">
                <a:sym typeface="+mn-ea"/>
              </a:rPr>
              <a:t>均为真，则称</a:t>
            </a:r>
            <a:r>
              <a:rPr lang="en-US" altLang="zh-CN" sz="2800" i="1">
                <a:sym typeface="+mn-ea"/>
              </a:rPr>
              <a:t>A</a:t>
            </a:r>
            <a:r>
              <a:rPr lang="zh-CN" altLang="en-US" sz="2800" dirty="0">
                <a:sym typeface="+mn-ea"/>
              </a:rPr>
              <a:t>为</a:t>
            </a:r>
            <a:r>
              <a:rPr lang="zh-CN" altLang="en-US" sz="2800" b="1" dirty="0">
                <a:solidFill>
                  <a:srgbClr val="FF0000"/>
                </a:solidFill>
                <a:sym typeface="+mn-ea"/>
              </a:rPr>
              <a:t>永真式</a:t>
            </a:r>
            <a:r>
              <a:rPr lang="zh-CN" altLang="en-US" sz="2800" dirty="0">
                <a:sym typeface="+mn-ea"/>
              </a:rPr>
              <a:t>，如果在所有指派下</a:t>
            </a:r>
            <a:r>
              <a:rPr lang="en-US" altLang="zh-CN" sz="2800" i="1">
                <a:sym typeface="+mn-ea"/>
              </a:rPr>
              <a:t>A</a:t>
            </a:r>
            <a:r>
              <a:rPr lang="zh-CN" altLang="en-US" sz="2800" dirty="0">
                <a:sym typeface="+mn-ea"/>
              </a:rPr>
              <a:t>均为假，则称</a:t>
            </a:r>
            <a:r>
              <a:rPr lang="en-US" altLang="zh-CN" sz="2800" i="1">
                <a:sym typeface="+mn-ea"/>
              </a:rPr>
              <a:t>A</a:t>
            </a:r>
            <a:r>
              <a:rPr lang="zh-CN" altLang="en-US" sz="2800" dirty="0">
                <a:sym typeface="+mn-ea"/>
              </a:rPr>
              <a:t>为</a:t>
            </a:r>
            <a:r>
              <a:rPr lang="zh-CN" altLang="en-US" sz="2800" b="1" dirty="0">
                <a:solidFill>
                  <a:srgbClr val="FF0000"/>
                </a:solidFill>
                <a:sym typeface="+mn-ea"/>
              </a:rPr>
              <a:t>永假式</a:t>
            </a:r>
            <a:r>
              <a:rPr lang="zh-CN" altLang="en-US" sz="2800" dirty="0">
                <a:sym typeface="+mn-ea"/>
              </a:rPr>
              <a:t>，如果至少有一个指派使</a:t>
            </a:r>
            <a:r>
              <a:rPr lang="en-US" altLang="zh-CN" sz="2800" i="1">
                <a:sym typeface="+mn-ea"/>
              </a:rPr>
              <a:t>A</a:t>
            </a:r>
            <a:r>
              <a:rPr lang="zh-CN" altLang="en-US" sz="2800" dirty="0">
                <a:sym typeface="+mn-ea"/>
              </a:rPr>
              <a:t>为真，则称</a:t>
            </a:r>
            <a:r>
              <a:rPr lang="en-US" altLang="zh-CN" sz="2800" i="1">
                <a:sym typeface="+mn-ea"/>
              </a:rPr>
              <a:t>A</a:t>
            </a:r>
            <a:r>
              <a:rPr lang="zh-CN" altLang="en-US" sz="2800" dirty="0">
                <a:sym typeface="+mn-ea"/>
              </a:rPr>
              <a:t>为</a:t>
            </a:r>
            <a:r>
              <a:rPr lang="zh-CN" altLang="en-US" sz="2800" b="1" dirty="0">
                <a:solidFill>
                  <a:srgbClr val="FF0000"/>
                </a:solidFill>
                <a:sym typeface="+mn-ea"/>
              </a:rPr>
              <a:t>可满足的</a:t>
            </a:r>
            <a:r>
              <a:rPr lang="zh-CN" altLang="en-US" sz="2800" dirty="0">
                <a:sym typeface="+mn-ea"/>
              </a:rPr>
              <a:t>．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永真式又称</a:t>
            </a:r>
            <a:r>
              <a:rPr lang="zh-CN" altLang="en-US" sz="2800" b="1" dirty="0">
                <a:solidFill>
                  <a:srgbClr val="FF0000"/>
                </a:solidFill>
                <a:sym typeface="+mn-ea"/>
              </a:rPr>
              <a:t>重言式</a:t>
            </a:r>
            <a:r>
              <a:rPr lang="zh-CN" altLang="en-US" sz="2800" dirty="0">
                <a:sym typeface="+mn-ea"/>
              </a:rPr>
              <a:t>，永假式又称</a:t>
            </a:r>
            <a:r>
              <a:rPr lang="zh-CN" altLang="en-US" sz="2800" b="1" dirty="0">
                <a:solidFill>
                  <a:srgbClr val="FF0000"/>
                </a:solidFill>
                <a:sym typeface="+mn-ea"/>
              </a:rPr>
              <a:t>矛盾式</a:t>
            </a:r>
            <a:r>
              <a:rPr lang="zh-CN" altLang="en-US" sz="2800" dirty="0">
                <a:sym typeface="+mn-ea"/>
              </a:rPr>
              <a:t>． 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合式公式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i="1">
                <a:sym typeface="+mn-ea"/>
              </a:rPr>
              <a:t>A</a:t>
            </a:r>
            <a:r>
              <a:rPr lang="zh-CN" altLang="en-US" sz="2800" dirty="0">
                <a:sym typeface="+mn-ea"/>
              </a:rPr>
              <a:t>是可满足的   当且仅当   </a:t>
            </a:r>
            <a:r>
              <a:rPr lang="en-US" altLang="zh-CN" sz="2800" i="1">
                <a:sym typeface="+mn-ea"/>
              </a:rPr>
              <a:t>A</a:t>
            </a:r>
            <a:r>
              <a:rPr lang="zh-CN" altLang="en-US" sz="2800" dirty="0">
                <a:sym typeface="+mn-ea"/>
              </a:rPr>
              <a:t>不是永假式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i="1">
                <a:sym typeface="+mn-ea"/>
              </a:rPr>
              <a:t>A</a:t>
            </a:r>
            <a:r>
              <a:rPr lang="zh-CN" altLang="en-US" sz="2800" dirty="0">
                <a:sym typeface="+mn-ea"/>
              </a:rPr>
              <a:t>是永真式   当且仅当   </a:t>
            </a:r>
            <a:r>
              <a:rPr lang="zh-CN" altLang="en-US" sz="2800" dirty="0"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sym typeface="+mn-ea"/>
              </a:rPr>
              <a:t> </a:t>
            </a:r>
            <a:r>
              <a:rPr lang="en-US" altLang="zh-CN" sz="2800" i="1">
                <a:sym typeface="+mn-ea"/>
              </a:rPr>
              <a:t>A</a:t>
            </a:r>
            <a:r>
              <a:rPr lang="zh-CN" altLang="en-US" sz="2800" dirty="0">
                <a:sym typeface="+mn-ea"/>
              </a:rPr>
              <a:t>是永假式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i="1">
                <a:sym typeface="+mn-ea"/>
              </a:rPr>
              <a:t>A</a:t>
            </a:r>
            <a:r>
              <a:rPr lang="zh-CN" altLang="en-US" sz="2800" dirty="0">
                <a:sym typeface="+mn-ea"/>
              </a:rPr>
              <a:t>是永真式  则  </a:t>
            </a:r>
            <a:r>
              <a:rPr lang="en-US" altLang="zh-CN" sz="2800" i="1">
                <a:sym typeface="+mn-ea"/>
              </a:rPr>
              <a:t>A</a:t>
            </a:r>
            <a:r>
              <a:rPr lang="zh-CN" altLang="en-US" sz="2800" dirty="0">
                <a:sym typeface="+mn-ea"/>
              </a:rPr>
              <a:t>是可满足的．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合式公式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１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是永真式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２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P∧(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是永假式．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３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是可满足的．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（可用真值表验证 ）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合式公式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定理１</a:t>
            </a:r>
            <a:r>
              <a:rPr lang="en-US" altLang="zh-CN" sz="2800" b="1">
                <a:sym typeface="+mn-ea"/>
              </a:rPr>
              <a:t>(</a:t>
            </a:r>
            <a:r>
              <a:rPr lang="zh-CN" altLang="en-US" sz="2800" b="1" dirty="0">
                <a:sym typeface="+mn-ea"/>
              </a:rPr>
              <a:t>代入原则</a:t>
            </a:r>
            <a:r>
              <a:rPr lang="en-US" altLang="zh-CN" sz="2800" b="1">
                <a:sym typeface="+mn-ea"/>
              </a:rPr>
              <a:t>)</a:t>
            </a:r>
            <a:r>
              <a:rPr lang="zh-CN" altLang="en-US" sz="2800" dirty="0">
                <a:sym typeface="+mn-ea"/>
              </a:rPr>
              <a:t>　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设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是一个永真式，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P</a:t>
            </a:r>
            <a:r>
              <a:rPr lang="zh-CN" altLang="en-US" sz="2800" baseline="-25000" dirty="0">
                <a:latin typeface="Times New Roman" panose="02020603050405020304" pitchFamily="18" charset="0"/>
                <a:sym typeface="+mn-ea"/>
              </a:rPr>
              <a:t>１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P</a:t>
            </a:r>
            <a:r>
              <a:rPr lang="zh-CN" altLang="en-US" sz="2800" baseline="-25000" dirty="0">
                <a:latin typeface="Times New Roman" panose="02020603050405020304" pitchFamily="18" charset="0"/>
                <a:sym typeface="+mn-ea"/>
              </a:rPr>
              <a:t>２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err="1">
                <a:latin typeface="Times New Roman" panose="02020603050405020304" pitchFamily="18" charset="0"/>
                <a:sym typeface="+mn-ea"/>
              </a:rPr>
              <a:t>P</a:t>
            </a:r>
            <a:r>
              <a:rPr lang="en-US" altLang="zh-CN" sz="2800" i="1" baseline="-25000" err="1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为其中出现的所有命题变元，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aseline="-25000" dirty="0">
                <a:latin typeface="Times New Roman" panose="02020603050405020304" pitchFamily="18" charset="0"/>
                <a:sym typeface="+mn-ea"/>
              </a:rPr>
              <a:t>１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aseline="-25000" dirty="0">
                <a:latin typeface="Times New Roman" panose="02020603050405020304" pitchFamily="18" charset="0"/>
                <a:sym typeface="+mn-ea"/>
              </a:rPr>
              <a:t>２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是任意一组公式，若用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１≤</a:t>
            </a:r>
            <a:r>
              <a:rPr lang="en-US" altLang="zh-CN" sz="2800" i="1" err="1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err="1">
                <a:latin typeface="Times New Roman" panose="02020603050405020304" pitchFamily="18" charset="0"/>
                <a:sym typeface="+mn-ea"/>
              </a:rPr>
              <a:t>≤</a:t>
            </a:r>
            <a:r>
              <a:rPr lang="en-US" altLang="zh-CN" sz="2800" i="1" err="1"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800">
                <a:latin typeface="Times New Roman" panose="02020603050405020304" pitchFamily="18" charset="0"/>
                <a:sym typeface="+mn-ea"/>
              </a:rPr>
              <a:t>)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代替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中的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P</a:t>
            </a:r>
            <a:r>
              <a:rPr lang="en-US" altLang="zh-CN" sz="2800" i="1" baseline="-2500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得到公式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，则</a:t>
            </a:r>
            <a:r>
              <a:rPr lang="en-US" altLang="zh-CN" sz="2800" i="1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必为永真式</a:t>
            </a:r>
            <a:r>
              <a:rPr lang="zh-CN" altLang="en-US" sz="2800" dirty="0">
                <a:sym typeface="+mn-ea"/>
              </a:rPr>
              <a:t>．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合式公式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习题 三 1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§3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4920520" y="687037"/>
            <a:ext cx="5179060" cy="532190"/>
            <a:chOff x="5689600" y="1501170"/>
            <a:chExt cx="5179060" cy="532190"/>
          </a:xfrm>
        </p:grpSpPr>
        <p:sp>
          <p:nvSpPr>
            <p:cNvPr id="32" name="平行四边形 31"/>
            <p:cNvSpPr/>
            <p:nvPr>
              <p:custDataLst>
                <p:tags r:id="rId22"/>
              </p:custDataLst>
            </p:nvPr>
          </p:nvSpPr>
          <p:spPr>
            <a:xfrm>
              <a:off x="6375400" y="1820459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23"/>
              </p:custDataLst>
            </p:nvPr>
          </p:nvSpPr>
          <p:spPr>
            <a:xfrm>
              <a:off x="5689600" y="1551970"/>
              <a:ext cx="736600" cy="438150"/>
            </a:xfrm>
            <a:prstGeom prst="parallelogram">
              <a:avLst>
                <a:gd name="adj" fmla="val 31818"/>
              </a:avLst>
            </a:prstGeom>
            <a:solidFill>
              <a:schemeClr val="bg1"/>
            </a:solidFill>
            <a:ln w="28575"/>
            <a:effectLst>
              <a:outerShdw dist="50800" dir="2700000" algn="tl" rotWithShape="0">
                <a:srgbClr val="00C1C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24"/>
              </p:custDataLst>
            </p:nvPr>
          </p:nvSpPr>
          <p:spPr>
            <a:xfrm>
              <a:off x="6572250" y="1501170"/>
              <a:ext cx="42964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命 题</a:t>
              </a:r>
            </a:p>
          </p:txBody>
        </p:sp>
      </p:grpSp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4920520" y="1638962"/>
            <a:ext cx="4878071" cy="549275"/>
            <a:chOff x="5689600" y="2273300"/>
            <a:chExt cx="4710116" cy="549489"/>
          </a:xfrm>
        </p:grpSpPr>
        <p:sp>
          <p:nvSpPr>
            <p:cNvPr id="33" name="平行四边形 32"/>
            <p:cNvSpPr/>
            <p:nvPr>
              <p:custDataLst>
                <p:tags r:id="rId19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8" name="平行四边形 17"/>
              <p:cNvSpPr/>
              <p:nvPr>
                <p:custDataLst>
                  <p:tags r:id="rId20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联 结 词</a:t>
                </a:r>
              </a:p>
            </p:txBody>
          </p:sp>
        </p:grpSp>
      </p:grp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>
            <a:off x="4920520" y="2607972"/>
            <a:ext cx="4878071" cy="549275"/>
            <a:chOff x="5689600" y="2273300"/>
            <a:chExt cx="4710116" cy="549489"/>
          </a:xfrm>
        </p:grpSpPr>
        <p:sp>
          <p:nvSpPr>
            <p:cNvPr id="6" name="平行四边形 5"/>
            <p:cNvSpPr/>
            <p:nvPr>
              <p:custDataLst>
                <p:tags r:id="rId16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8" name="平行四边形 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</a:p>
            </p:txBody>
          </p:sp>
          <p:sp>
            <p:nvSpPr>
              <p:cNvPr id="9" name="文本框 8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合式公式</a:t>
                </a:r>
              </a:p>
            </p:txBody>
          </p:sp>
        </p:grpSp>
      </p:grpSp>
      <p:grpSp>
        <p:nvGrpSpPr>
          <p:cNvPr id="13" name="组合 12"/>
          <p:cNvGrpSpPr/>
          <p:nvPr>
            <p:custDataLst>
              <p:tags r:id="rId4"/>
            </p:custDataLst>
          </p:nvPr>
        </p:nvGrpSpPr>
        <p:grpSpPr>
          <a:xfrm>
            <a:off x="4920520" y="3576982"/>
            <a:ext cx="4878071" cy="549275"/>
            <a:chOff x="5689600" y="2273300"/>
            <a:chExt cx="4710116" cy="549489"/>
          </a:xfrm>
        </p:grpSpPr>
        <p:sp>
          <p:nvSpPr>
            <p:cNvPr id="14" name="平行四边形 13"/>
            <p:cNvSpPr/>
            <p:nvPr>
              <p:custDataLst>
                <p:tags r:id="rId13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7" name="平行四边形 16"/>
              <p:cNvSpPr/>
              <p:nvPr>
                <p:custDataLst>
                  <p:tags r:id="rId14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等 价 式</a:t>
                </a:r>
              </a:p>
            </p:txBody>
          </p:sp>
        </p:grpSp>
      </p:grp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4920520" y="4545992"/>
            <a:ext cx="4878071" cy="549275"/>
            <a:chOff x="5689600" y="2273300"/>
            <a:chExt cx="4710116" cy="549489"/>
          </a:xfrm>
        </p:grpSpPr>
        <p:sp>
          <p:nvSpPr>
            <p:cNvPr id="21" name="平行四边形 20"/>
            <p:cNvSpPr/>
            <p:nvPr>
              <p:custDataLst>
                <p:tags r:id="rId10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23" name="平行四边形 22"/>
              <p:cNvSpPr/>
              <p:nvPr>
                <p:custDataLst>
                  <p:tags r:id="rId11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06</a:t>
                </a:r>
              </a:p>
            </p:txBody>
          </p:sp>
          <p:sp>
            <p:nvSpPr>
              <p:cNvPr id="24" name="文本框 2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范 式</a:t>
                </a:r>
              </a:p>
            </p:txBody>
          </p:sp>
        </p:grpSp>
      </p:grpSp>
      <p:grpSp>
        <p:nvGrpSpPr>
          <p:cNvPr id="25" name="组合 24"/>
          <p:cNvGrpSpPr/>
          <p:nvPr>
            <p:custDataLst>
              <p:tags r:id="rId6"/>
            </p:custDataLst>
          </p:nvPr>
        </p:nvGrpSpPr>
        <p:grpSpPr>
          <a:xfrm>
            <a:off x="4920520" y="5515002"/>
            <a:ext cx="4878071" cy="549275"/>
            <a:chOff x="5689600" y="2273300"/>
            <a:chExt cx="4710116" cy="549489"/>
          </a:xfrm>
        </p:grpSpPr>
        <p:sp>
          <p:nvSpPr>
            <p:cNvPr id="26" name="平行四边形 25"/>
            <p:cNvSpPr/>
            <p:nvPr>
              <p:custDataLst>
                <p:tags r:id="rId7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28" name="平行四边形 27"/>
              <p:cNvSpPr/>
              <p:nvPr>
                <p:custDataLst>
                  <p:tags r:id="rId8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07</a:t>
                </a:r>
              </a:p>
            </p:txBody>
          </p:sp>
          <p:sp>
            <p:nvSpPr>
              <p:cNvPr id="29" name="文本框 28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推理理论</a:t>
                </a: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196850" y="2075180"/>
            <a:ext cx="4231640" cy="2546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第十五章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  <a:p>
            <a:pPr algn="ctr"/>
            <a:r>
              <a:rPr 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命题逻辑</a:t>
            </a:r>
          </a:p>
        </p:txBody>
      </p:sp>
    </p:spTree>
  </p:cSld>
  <p:clrMapOvr>
    <a:masterClrMapping/>
  </p:clrMapOvr>
  <p:transition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等价式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定义１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　设</a:t>
            </a:r>
            <a:r>
              <a:rPr lang="en-US" altLang="zh-CN" sz="2800" i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800" i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是两个公式，如果在任意指派下，</a:t>
            </a:r>
            <a:r>
              <a:rPr lang="en-US" altLang="zh-CN" sz="2800" i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800" i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的真值总是相同的，则称</a:t>
            </a:r>
            <a:r>
              <a:rPr lang="en-US" altLang="zh-CN" sz="28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8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等价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，记为</a:t>
            </a:r>
            <a:r>
              <a:rPr lang="en-US" altLang="zh-CN" sz="28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＝</a:t>
            </a:r>
            <a:r>
              <a:rPr lang="en-US" altLang="zh-CN" sz="28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altLang="en-US" sz="28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sz="28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A⇔B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“＝”是一个关系符，表达两公式之间的一种关系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“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是逻辑联词，把两个公式联接成一个新的公式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等价式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" y="1148715"/>
            <a:ext cx="11055985" cy="47586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等价式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证明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证：求出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与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的真值表如下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所以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  <p:pic>
        <p:nvPicPr>
          <p:cNvPr id="40964" name="图片 409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555" y="2303780"/>
            <a:ext cx="5951220" cy="2870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等价式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定理１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是公式，则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	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１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	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２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若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，则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	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３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若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，则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即，公式的等价“＝”满足自反、对称、传递，是一个等价关系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命题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" y="947420"/>
            <a:ext cx="10976610" cy="53657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等价式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定理２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　设A，B是公式，则A＝B当且仅当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是永真式．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证明：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	若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，则对任何指派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的真值相同，从而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的真值为１．故，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永真．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	反之，设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永真，则对任何指派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为１，由定义，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的真值相同，故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等价式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常用的等价公式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１．双重否定律　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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endParaRPr lang="en-US" altLang="zh-CN" sz="2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２．结合律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　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		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		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３．交换律　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endParaRPr lang="en-US" altLang="zh-CN" sz="2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４．分配律　　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)∨(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)∧(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等价式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５．幂等律　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， 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６．吸收律　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７．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 Morgan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律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                                                                                                                                                                                                                                                         	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     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endParaRPr lang="en-US" altLang="zh-CN" sz="2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８．单位律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０＝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，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１＝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９．零律　　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１＝１，        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∧０＝０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１０．补律　　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  <p:graphicFrame>
        <p:nvGraphicFramePr>
          <p:cNvPr id="28678" name="对象 28677"/>
          <p:cNvGraphicFramePr/>
          <p:nvPr/>
        </p:nvGraphicFramePr>
        <p:xfrm>
          <a:off x="2788285" y="4973320"/>
          <a:ext cx="3515995" cy="453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511300" imgH="177165" progId="Equation.DSMT4">
                  <p:embed/>
                </p:oleObj>
              </mc:Choice>
              <mc:Fallback>
                <p:oleObj r:id="rId4" imgW="1511300" imgH="177165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88285" y="4973320"/>
                        <a:ext cx="3515995" cy="4533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等价式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>
                <a:sym typeface="+mn-ea"/>
              </a:rPr>
              <a:t>11</a:t>
            </a:r>
            <a:r>
              <a:rPr lang="zh-CN" altLang="en-US" sz="2800">
                <a:sym typeface="+mn-ea"/>
              </a:rPr>
              <a:t>．</a:t>
            </a: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→</a:t>
            </a:r>
            <a:r>
              <a:rPr lang="en-US" altLang="zh-CN" sz="2800" i="1">
                <a:sym typeface="+mn-ea"/>
              </a:rPr>
              <a:t>Q</a:t>
            </a:r>
            <a:r>
              <a:rPr lang="zh-CN" altLang="en-US" sz="2800">
                <a:sym typeface="+mn-ea"/>
              </a:rPr>
              <a:t>＝</a:t>
            </a:r>
            <a:r>
              <a:rPr lang="zh-CN" altLang="en-US" sz="2800">
                <a:sym typeface="Symbol" panose="05050102010706020507" pitchFamily="18" charset="2"/>
              </a:rPr>
              <a:t></a:t>
            </a: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∨</a:t>
            </a:r>
            <a:r>
              <a:rPr lang="en-US" altLang="zh-CN" sz="2800" i="1">
                <a:sym typeface="+mn-ea"/>
              </a:rPr>
              <a:t>Q</a:t>
            </a:r>
            <a:endParaRPr lang="en-US" altLang="zh-CN"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>
                <a:sym typeface="+mn-ea"/>
              </a:rPr>
              <a:t>12</a:t>
            </a:r>
            <a:r>
              <a:rPr lang="zh-CN" altLang="en-US" sz="2800">
                <a:sym typeface="+mn-ea"/>
              </a:rPr>
              <a:t>．</a:t>
            </a: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→</a:t>
            </a:r>
            <a:r>
              <a:rPr lang="en-US" altLang="zh-CN" sz="2800" i="1">
                <a:sym typeface="+mn-ea"/>
              </a:rPr>
              <a:t>Q</a:t>
            </a:r>
            <a:r>
              <a:rPr lang="zh-CN" altLang="en-US" sz="2800">
                <a:sym typeface="+mn-ea"/>
              </a:rPr>
              <a:t>＝</a:t>
            </a:r>
            <a:r>
              <a:rPr lang="zh-CN" altLang="en-US" sz="2800">
                <a:sym typeface="Symbol" panose="05050102010706020507" pitchFamily="18" charset="2"/>
              </a:rPr>
              <a:t></a:t>
            </a:r>
            <a:r>
              <a:rPr lang="en-US" altLang="zh-CN" sz="2800" i="1">
                <a:sym typeface="+mn-ea"/>
              </a:rPr>
              <a:t>Q</a:t>
            </a:r>
            <a:r>
              <a:rPr lang="en-US" altLang="zh-CN" sz="2800">
                <a:sym typeface="+mn-ea"/>
              </a:rPr>
              <a:t>→</a:t>
            </a:r>
            <a:r>
              <a:rPr lang="zh-CN" altLang="en-US" sz="2800">
                <a:sym typeface="Symbol" panose="05050102010706020507" pitchFamily="18" charset="2"/>
              </a:rPr>
              <a:t></a:t>
            </a:r>
            <a:r>
              <a:rPr lang="en-US" altLang="zh-CN" sz="2800" i="1">
                <a:sym typeface="+mn-ea"/>
              </a:rPr>
              <a:t>P</a:t>
            </a:r>
            <a:endParaRPr lang="en-US" altLang="zh-CN"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>
                <a:sym typeface="+mn-ea"/>
              </a:rPr>
              <a:t>13</a:t>
            </a:r>
            <a:r>
              <a:rPr lang="zh-CN" altLang="en-US" sz="2800">
                <a:sym typeface="+mn-ea"/>
              </a:rPr>
              <a:t>．</a:t>
            </a: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→(</a:t>
            </a:r>
            <a:r>
              <a:rPr lang="en-US" altLang="zh-CN" sz="2800" i="1">
                <a:sym typeface="+mn-ea"/>
              </a:rPr>
              <a:t>Q</a:t>
            </a:r>
            <a:r>
              <a:rPr lang="en-US" altLang="zh-CN" sz="2800">
                <a:sym typeface="+mn-ea"/>
              </a:rPr>
              <a:t>→</a:t>
            </a:r>
            <a:r>
              <a:rPr lang="en-US" altLang="zh-CN" sz="2800" i="1">
                <a:sym typeface="+mn-ea"/>
              </a:rPr>
              <a:t>R</a:t>
            </a:r>
            <a:r>
              <a:rPr lang="en-US" altLang="zh-CN" sz="2800">
                <a:sym typeface="+mn-ea"/>
              </a:rPr>
              <a:t>)</a:t>
            </a:r>
            <a:r>
              <a:rPr lang="zh-CN" altLang="en-US" sz="2800">
                <a:sym typeface="+mn-ea"/>
              </a:rPr>
              <a:t>＝</a:t>
            </a: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∧</a:t>
            </a:r>
            <a:r>
              <a:rPr lang="en-US" altLang="zh-CN" sz="2800" i="1">
                <a:sym typeface="+mn-ea"/>
              </a:rPr>
              <a:t>Q</a:t>
            </a:r>
            <a:r>
              <a:rPr lang="en-US" altLang="zh-CN" sz="2800">
                <a:sym typeface="+mn-ea"/>
              </a:rPr>
              <a:t>→</a:t>
            </a:r>
            <a:r>
              <a:rPr lang="en-US" altLang="zh-CN" sz="2800" i="1">
                <a:sym typeface="+mn-ea"/>
              </a:rPr>
              <a:t>R</a:t>
            </a:r>
            <a:endParaRPr lang="en-US" altLang="zh-CN"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>
                <a:sym typeface="+mn-ea"/>
              </a:rPr>
              <a:t>14</a:t>
            </a:r>
            <a:r>
              <a:rPr lang="zh-CN" altLang="en-US" sz="2800">
                <a:sym typeface="+mn-ea"/>
              </a:rPr>
              <a:t>．</a:t>
            </a: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→(</a:t>
            </a:r>
            <a:r>
              <a:rPr lang="en-US" altLang="zh-CN" sz="2800" i="1">
                <a:sym typeface="+mn-ea"/>
              </a:rPr>
              <a:t>Q</a:t>
            </a:r>
            <a:r>
              <a:rPr lang="en-US" altLang="zh-CN" sz="2800">
                <a:sym typeface="+mn-ea"/>
              </a:rPr>
              <a:t>→</a:t>
            </a:r>
            <a:r>
              <a:rPr lang="en-US" altLang="zh-CN" sz="2800" i="1">
                <a:sym typeface="+mn-ea"/>
              </a:rPr>
              <a:t>R</a:t>
            </a:r>
            <a:r>
              <a:rPr lang="en-US" altLang="zh-CN" sz="2800">
                <a:sym typeface="+mn-ea"/>
              </a:rPr>
              <a:t>)</a:t>
            </a:r>
            <a:r>
              <a:rPr lang="zh-CN" altLang="en-US" sz="2800">
                <a:sym typeface="+mn-ea"/>
              </a:rPr>
              <a:t>＝</a:t>
            </a:r>
            <a:r>
              <a:rPr lang="en-US" altLang="zh-CN" sz="2800" i="1">
                <a:sym typeface="+mn-ea"/>
              </a:rPr>
              <a:t>Q</a:t>
            </a:r>
            <a:r>
              <a:rPr lang="en-US" altLang="zh-CN" sz="2800">
                <a:sym typeface="+mn-ea"/>
              </a:rPr>
              <a:t>→(</a:t>
            </a: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→</a:t>
            </a:r>
            <a:r>
              <a:rPr lang="en-US" altLang="zh-CN" sz="2800" i="1">
                <a:sym typeface="+mn-ea"/>
              </a:rPr>
              <a:t>R</a:t>
            </a:r>
            <a:r>
              <a:rPr lang="en-US" altLang="zh-CN" sz="2800">
                <a:sym typeface="+mn-ea"/>
              </a:rPr>
              <a:t>)</a:t>
            </a:r>
            <a:endParaRPr lang="en-US" altLang="zh-CN"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>
                <a:sym typeface="+mn-ea"/>
              </a:rPr>
              <a:t>15</a:t>
            </a:r>
            <a:r>
              <a:rPr lang="zh-CN" altLang="en-US" sz="2800">
                <a:sym typeface="+mn-ea"/>
              </a:rPr>
              <a:t>．</a:t>
            </a:r>
            <a:r>
              <a:rPr lang="en-US" altLang="zh-CN" sz="2800">
                <a:sym typeface="+mn-ea"/>
              </a:rPr>
              <a:t>(</a:t>
            </a: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→</a:t>
            </a:r>
            <a:r>
              <a:rPr lang="en-US" altLang="zh-CN" sz="2800" i="1">
                <a:sym typeface="+mn-ea"/>
              </a:rPr>
              <a:t>R</a:t>
            </a:r>
            <a:r>
              <a:rPr lang="en-US" altLang="zh-CN" sz="2800">
                <a:sym typeface="+mn-ea"/>
              </a:rPr>
              <a:t>)∧(</a:t>
            </a:r>
            <a:r>
              <a:rPr lang="en-US" altLang="zh-CN" sz="2800" i="1">
                <a:sym typeface="+mn-ea"/>
              </a:rPr>
              <a:t>Q</a:t>
            </a:r>
            <a:r>
              <a:rPr lang="en-US" altLang="zh-CN" sz="2800">
                <a:sym typeface="+mn-ea"/>
              </a:rPr>
              <a:t>→</a:t>
            </a:r>
            <a:r>
              <a:rPr lang="en-US" altLang="zh-CN" sz="2800" i="1">
                <a:sym typeface="+mn-ea"/>
              </a:rPr>
              <a:t>R</a:t>
            </a:r>
            <a:r>
              <a:rPr lang="en-US" altLang="zh-CN" sz="2800">
                <a:sym typeface="+mn-ea"/>
              </a:rPr>
              <a:t>)</a:t>
            </a:r>
            <a:r>
              <a:rPr lang="zh-CN" altLang="en-US" sz="2800">
                <a:sym typeface="+mn-ea"/>
              </a:rPr>
              <a:t>＝</a:t>
            </a:r>
            <a:r>
              <a:rPr lang="en-US" altLang="zh-CN" sz="2800">
                <a:sym typeface="+mn-ea"/>
              </a:rPr>
              <a:t>(</a:t>
            </a: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∨</a:t>
            </a:r>
            <a:r>
              <a:rPr lang="en-US" altLang="zh-CN" sz="2800" i="1">
                <a:sym typeface="+mn-ea"/>
              </a:rPr>
              <a:t>Q</a:t>
            </a:r>
            <a:r>
              <a:rPr lang="en-US" altLang="zh-CN" sz="2800">
                <a:sym typeface="+mn-ea"/>
              </a:rPr>
              <a:t>)→</a:t>
            </a:r>
            <a:r>
              <a:rPr lang="en-US" altLang="zh-CN" sz="2800" i="1">
                <a:sym typeface="+mn-ea"/>
              </a:rPr>
              <a:t>R</a:t>
            </a:r>
            <a:endParaRPr lang="en-US" altLang="zh-CN"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>
                <a:sym typeface="+mn-ea"/>
              </a:rPr>
              <a:t>16</a:t>
            </a:r>
            <a:r>
              <a:rPr lang="zh-CN" altLang="en-US" sz="2800">
                <a:sym typeface="+mn-ea"/>
              </a:rPr>
              <a:t>．</a:t>
            </a:r>
            <a:r>
              <a:rPr lang="en-US" altLang="zh-CN" sz="2800" i="1">
                <a:sym typeface="+mn-ea"/>
              </a:rPr>
              <a:t>P </a:t>
            </a:r>
            <a:r>
              <a:rPr lang="en-US" altLang="zh-CN" sz="2800">
                <a:sym typeface="Symbol" panose="05050102010706020507" pitchFamily="18" charset="2"/>
              </a:rPr>
              <a:t></a:t>
            </a:r>
            <a:r>
              <a:rPr lang="en-US" altLang="zh-CN" sz="2800" i="1">
                <a:sym typeface="+mn-ea"/>
              </a:rPr>
              <a:t> Q</a:t>
            </a:r>
            <a:r>
              <a:rPr lang="zh-CN" altLang="en-US" sz="2800">
                <a:sym typeface="+mn-ea"/>
              </a:rPr>
              <a:t>＝</a:t>
            </a:r>
            <a:r>
              <a:rPr lang="en-US" altLang="zh-CN" sz="2800">
                <a:sym typeface="+mn-ea"/>
              </a:rPr>
              <a:t>(</a:t>
            </a: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→</a:t>
            </a:r>
            <a:r>
              <a:rPr lang="en-US" altLang="zh-CN" sz="2800" i="1">
                <a:sym typeface="+mn-ea"/>
              </a:rPr>
              <a:t>Q</a:t>
            </a:r>
            <a:r>
              <a:rPr lang="en-US" altLang="zh-CN" sz="2800">
                <a:sym typeface="+mn-ea"/>
              </a:rPr>
              <a:t>)∧(</a:t>
            </a:r>
            <a:r>
              <a:rPr lang="en-US" altLang="zh-CN" sz="2800" i="1">
                <a:sym typeface="+mn-ea"/>
              </a:rPr>
              <a:t>Q</a:t>
            </a:r>
            <a:r>
              <a:rPr lang="en-US" altLang="zh-CN" sz="2800">
                <a:sym typeface="+mn-ea"/>
              </a:rPr>
              <a:t>→</a:t>
            </a: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)</a:t>
            </a:r>
            <a:endParaRPr lang="en-US" altLang="zh-CN"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>
                <a:sym typeface="+mn-ea"/>
              </a:rPr>
              <a:t>17</a:t>
            </a:r>
            <a:r>
              <a:rPr lang="zh-CN" altLang="en-US" sz="2800">
                <a:sym typeface="+mn-ea"/>
              </a:rPr>
              <a:t>．</a:t>
            </a:r>
            <a:r>
              <a:rPr lang="en-US" altLang="zh-CN" sz="2800" i="1">
                <a:sym typeface="+mn-ea"/>
              </a:rPr>
              <a:t>P </a:t>
            </a:r>
            <a:r>
              <a:rPr lang="en-US" altLang="zh-CN" sz="2800">
                <a:sym typeface="Symbol" panose="05050102010706020507" pitchFamily="18" charset="2"/>
              </a:rPr>
              <a:t></a:t>
            </a:r>
            <a:r>
              <a:rPr lang="en-US" altLang="zh-CN" sz="2800" i="1">
                <a:sym typeface="+mn-ea"/>
              </a:rPr>
              <a:t> Q</a:t>
            </a:r>
            <a:r>
              <a:rPr lang="zh-CN" altLang="en-US" sz="2800">
                <a:sym typeface="+mn-ea"/>
              </a:rPr>
              <a:t>＝</a:t>
            </a:r>
            <a:r>
              <a:rPr lang="en-US" altLang="zh-CN" sz="2800">
                <a:sym typeface="+mn-ea"/>
              </a:rPr>
              <a:t>(</a:t>
            </a: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∧</a:t>
            </a:r>
            <a:r>
              <a:rPr lang="en-US" altLang="zh-CN" sz="2800" i="1">
                <a:sym typeface="+mn-ea"/>
              </a:rPr>
              <a:t>Q</a:t>
            </a:r>
            <a:r>
              <a:rPr lang="en-US" altLang="zh-CN" sz="2800">
                <a:sym typeface="+mn-ea"/>
              </a:rPr>
              <a:t>)∨(</a:t>
            </a:r>
            <a:r>
              <a:rPr lang="zh-CN" altLang="en-US" sz="2800">
                <a:sym typeface="Symbol" panose="05050102010706020507" pitchFamily="18" charset="2"/>
              </a:rPr>
              <a:t></a:t>
            </a: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∧</a:t>
            </a:r>
            <a:r>
              <a:rPr lang="zh-CN" altLang="en-US" sz="2800">
                <a:sym typeface="Symbol" panose="05050102010706020507" pitchFamily="18" charset="2"/>
              </a:rPr>
              <a:t></a:t>
            </a:r>
            <a:r>
              <a:rPr lang="en-US" altLang="zh-CN" sz="2800" i="1">
                <a:sym typeface="+mn-ea"/>
              </a:rPr>
              <a:t>Q</a:t>
            </a:r>
            <a:r>
              <a:rPr lang="en-US" altLang="zh-CN" sz="2800">
                <a:sym typeface="+mn-ea"/>
              </a:rPr>
              <a:t>)</a:t>
            </a:r>
            <a:endParaRPr lang="en-US" altLang="zh-CN"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>
                <a:sym typeface="+mn-ea"/>
              </a:rPr>
              <a:t>18</a:t>
            </a:r>
            <a:r>
              <a:rPr lang="zh-CN" altLang="en-US" sz="2800">
                <a:sym typeface="+mn-ea"/>
              </a:rPr>
              <a:t>．</a:t>
            </a:r>
            <a:r>
              <a:rPr lang="en-US" altLang="zh-CN" sz="2800" i="1">
                <a:sym typeface="+mn-ea"/>
              </a:rPr>
              <a:t>P </a:t>
            </a:r>
            <a:r>
              <a:rPr lang="en-US" altLang="zh-CN" sz="2800">
                <a:sym typeface="Symbol" panose="05050102010706020507" pitchFamily="18" charset="2"/>
              </a:rPr>
              <a:t></a:t>
            </a:r>
            <a:r>
              <a:rPr lang="en-US" altLang="zh-CN" sz="2800" i="1">
                <a:sym typeface="+mn-ea"/>
              </a:rPr>
              <a:t> Q</a:t>
            </a:r>
            <a:r>
              <a:rPr lang="zh-CN" altLang="en-US" sz="2800">
                <a:sym typeface="+mn-ea"/>
              </a:rPr>
              <a:t>＝</a:t>
            </a:r>
            <a:r>
              <a:rPr lang="en-US" altLang="zh-CN" sz="2800">
                <a:sym typeface="+mn-ea"/>
              </a:rPr>
              <a:t>(</a:t>
            </a: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∨</a:t>
            </a:r>
            <a:r>
              <a:rPr lang="zh-CN" altLang="en-US" sz="2800">
                <a:sym typeface="Symbol" panose="05050102010706020507" pitchFamily="18" charset="2"/>
              </a:rPr>
              <a:t></a:t>
            </a:r>
            <a:r>
              <a:rPr lang="en-US" altLang="zh-CN" sz="2800" i="1">
                <a:sym typeface="+mn-ea"/>
              </a:rPr>
              <a:t>Q</a:t>
            </a:r>
            <a:r>
              <a:rPr lang="en-US" altLang="zh-CN" sz="2800">
                <a:sym typeface="+mn-ea"/>
              </a:rPr>
              <a:t>)∧(</a:t>
            </a:r>
            <a:r>
              <a:rPr lang="zh-CN" altLang="en-US" sz="2800">
                <a:sym typeface="Symbol" panose="05050102010706020507" pitchFamily="18" charset="2"/>
              </a:rPr>
              <a:t></a:t>
            </a: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∨</a:t>
            </a:r>
            <a:r>
              <a:rPr lang="en-US" altLang="zh-CN" sz="2800" i="1">
                <a:sym typeface="+mn-ea"/>
              </a:rPr>
              <a:t>Q</a:t>
            </a:r>
            <a:r>
              <a:rPr lang="en-US" altLang="zh-CN" sz="2800">
                <a:sym typeface="+mn-ea"/>
              </a:rPr>
              <a:t>)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等价式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" y="843280"/>
            <a:ext cx="6757670" cy="1384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" y="2319020"/>
            <a:ext cx="7492365" cy="41643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等价式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定理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（等价式代入原则）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设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是两个公式，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１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２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i="1" baseline="-2500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为这两个公式中出现的所有命题变元，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是任意一组公式，若用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１≤</a:t>
            </a:r>
            <a:r>
              <a:rPr lang="en-US" altLang="zh-CN" sz="2800" i="1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80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≤</a:t>
            </a:r>
            <a:r>
              <a:rPr lang="en-US" altLang="zh-CN" sz="2800" i="1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代替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中的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i="1" baseline="-25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分别得到公式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A'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B'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，则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A' = B'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给出两个公式A，B，判断A是否等价于B, 我们现在有三种办法，一是用真值表，二是在等价意义下看A是否能化为B，三是判断A</a:t>
            </a:r>
            <a:r>
              <a:rPr lang="en-US" altLang="zh-CN" sz="2800">
                <a:sym typeface="Symbol" panose="05050102010706020507" pitchFamily="18" charset="2"/>
              </a:rPr>
              <a:t></a:t>
            </a:r>
            <a:r>
              <a:rPr lang="en-US" altLang="zh-CN" sz="2800" i="1">
                <a:sym typeface="+mn-ea"/>
              </a:rPr>
              <a:t> 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B是否永真．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等价式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例２　证明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　</a:t>
            </a:r>
          </a:p>
          <a:p>
            <a:pPr marL="457200" lvl="1" indent="0" fontAlgn="auto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1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左端＝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  <p:graphicFrame>
        <p:nvGraphicFramePr>
          <p:cNvPr id="28678" name="对象 28677"/>
          <p:cNvGraphicFramePr/>
          <p:nvPr/>
        </p:nvGraphicFramePr>
        <p:xfrm>
          <a:off x="2520633" y="1156970"/>
          <a:ext cx="584962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514600" imgH="215900" progId="Equation.DSMT4">
                  <p:embed/>
                </p:oleObj>
              </mc:Choice>
              <mc:Fallback>
                <p:oleObj r:id="rId4" imgW="2514600" imgH="2159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0633" y="1156970"/>
                        <a:ext cx="5849620" cy="552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1905001" y="2516505"/>
          <a:ext cx="4580255" cy="2208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968500" imgH="862965" progId="Equation.DSMT4">
                  <p:embed/>
                </p:oleObj>
              </mc:Choice>
              <mc:Fallback>
                <p:oleObj r:id="rId6" imgW="1968500" imgH="862965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05001" y="2516505"/>
                        <a:ext cx="4580255" cy="22085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等价式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左端＝((P∨Q)∧(P∨(Q∧R)))∨</a:t>
            </a:r>
            <a:r>
              <a:rPr lang="zh-CN" altLang="en-US" sz="2800"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((P∨Q)∧(P∨R))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＝((P∨Q)∧(P∨Q)∧(P∨R))∨</a:t>
            </a:r>
            <a:r>
              <a:rPr lang="zh-CN" altLang="en-US" sz="2800">
                <a:sym typeface="Symbol" panose="05050102010706020507" pitchFamily="18" charset="2"/>
              </a:rPr>
              <a:t>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((P∨Q)∧(P∨R))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＝((P∨Q)∧(P∨R))∨</a:t>
            </a:r>
            <a:r>
              <a:rPr lang="zh-CN" altLang="en-US" sz="2800">
                <a:sym typeface="Symbol" panose="05050102010706020507" pitchFamily="18" charset="2"/>
              </a:rPr>
              <a:t>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((P∨Q)∧(P∨R))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＝１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  <p:graphicFrame>
        <p:nvGraphicFramePr>
          <p:cNvPr id="28678" name="对象 28677"/>
          <p:cNvGraphicFramePr/>
          <p:nvPr/>
        </p:nvGraphicFramePr>
        <p:xfrm>
          <a:off x="813435" y="1067435"/>
          <a:ext cx="8833485" cy="519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797300" imgH="203200" progId="Equation.DSMT4">
                  <p:embed/>
                </p:oleObj>
              </mc:Choice>
              <mc:Fallback>
                <p:oleObj r:id="rId4" imgW="3797300" imgH="2032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3435" y="1067435"/>
                        <a:ext cx="8833485" cy="519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等价式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定义２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　设A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１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是公式A的一部分，且A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１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本身是公式，则称A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１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是A的子公式．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定理4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　设A是一个公式，A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１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是A的子公式. 如果公式B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１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满足A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１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＝B</a:t>
            </a:r>
            <a:r>
              <a:rPr sz="2800" baseline="-250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１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，则用B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１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替换A</a:t>
            </a:r>
            <a:r>
              <a:rPr sz="2800" baseline="-250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１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在A中的一个或若干个出现后得到的公式B必满足A＝B．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等价式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习题 四 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命题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具有真假意义的陈述句称作</a:t>
            </a:r>
            <a:r>
              <a:rPr lang="zh-CN" altLang="en-US" sz="2800" b="1" dirty="0">
                <a:solidFill>
                  <a:srgbClr val="FF0000"/>
                </a:solidFill>
                <a:sym typeface="+mn-ea"/>
              </a:rPr>
              <a:t>命题</a:t>
            </a:r>
            <a:r>
              <a:rPr lang="zh-CN" altLang="en-US" sz="2800" dirty="0">
                <a:sym typeface="+mn-ea"/>
              </a:rPr>
              <a:t>．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在语法上, 命题必须是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陈述句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。疑问句、祈使句和感叹句等, 它们无所谓真假, 所以不是命题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命题具有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唯一的真值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这与我们是否知道它的真假是两回事。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陈述句为真或为假的这种性质, 称为命题的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真值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(truth)。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凡与事实相符的命题为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真命题,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其真值为真; 否则称为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假命题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其真值为假。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4920520" y="687037"/>
            <a:ext cx="5179060" cy="532190"/>
            <a:chOff x="5689600" y="1501170"/>
            <a:chExt cx="5179060" cy="532190"/>
          </a:xfrm>
        </p:grpSpPr>
        <p:sp>
          <p:nvSpPr>
            <p:cNvPr id="32" name="平行四边形 31"/>
            <p:cNvSpPr/>
            <p:nvPr>
              <p:custDataLst>
                <p:tags r:id="rId22"/>
              </p:custDataLst>
            </p:nvPr>
          </p:nvSpPr>
          <p:spPr>
            <a:xfrm>
              <a:off x="6375400" y="1820459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23"/>
              </p:custDataLst>
            </p:nvPr>
          </p:nvSpPr>
          <p:spPr>
            <a:xfrm>
              <a:off x="5689600" y="1551970"/>
              <a:ext cx="736600" cy="438150"/>
            </a:xfrm>
            <a:prstGeom prst="parallelogram">
              <a:avLst>
                <a:gd name="adj" fmla="val 31818"/>
              </a:avLst>
            </a:prstGeom>
            <a:solidFill>
              <a:schemeClr val="bg1"/>
            </a:solidFill>
            <a:ln w="28575"/>
            <a:effectLst>
              <a:outerShdw dist="50800" dir="2700000" algn="tl" rotWithShape="0">
                <a:srgbClr val="00C1C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24"/>
              </p:custDataLst>
            </p:nvPr>
          </p:nvSpPr>
          <p:spPr>
            <a:xfrm>
              <a:off x="6572250" y="1501170"/>
              <a:ext cx="42964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命 题</a:t>
              </a:r>
            </a:p>
          </p:txBody>
        </p:sp>
      </p:grpSp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4920520" y="1638962"/>
            <a:ext cx="4878071" cy="549275"/>
            <a:chOff x="5689600" y="2273300"/>
            <a:chExt cx="4710116" cy="549489"/>
          </a:xfrm>
        </p:grpSpPr>
        <p:sp>
          <p:nvSpPr>
            <p:cNvPr id="33" name="平行四边形 32"/>
            <p:cNvSpPr/>
            <p:nvPr>
              <p:custDataLst>
                <p:tags r:id="rId19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8" name="平行四边形 17"/>
              <p:cNvSpPr/>
              <p:nvPr>
                <p:custDataLst>
                  <p:tags r:id="rId20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联 结 词</a:t>
                </a:r>
              </a:p>
            </p:txBody>
          </p:sp>
        </p:grpSp>
      </p:grp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>
            <a:off x="4920520" y="2607972"/>
            <a:ext cx="4878071" cy="549275"/>
            <a:chOff x="5689600" y="2273300"/>
            <a:chExt cx="4710116" cy="549489"/>
          </a:xfrm>
        </p:grpSpPr>
        <p:sp>
          <p:nvSpPr>
            <p:cNvPr id="6" name="平行四边形 5"/>
            <p:cNvSpPr/>
            <p:nvPr>
              <p:custDataLst>
                <p:tags r:id="rId16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8" name="平行四边形 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</a:p>
            </p:txBody>
          </p:sp>
          <p:sp>
            <p:nvSpPr>
              <p:cNvPr id="9" name="文本框 8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合式公式</a:t>
                </a:r>
              </a:p>
            </p:txBody>
          </p:sp>
        </p:grpSp>
      </p:grpSp>
      <p:grpSp>
        <p:nvGrpSpPr>
          <p:cNvPr id="13" name="组合 12"/>
          <p:cNvGrpSpPr/>
          <p:nvPr>
            <p:custDataLst>
              <p:tags r:id="rId4"/>
            </p:custDataLst>
          </p:nvPr>
        </p:nvGrpSpPr>
        <p:grpSpPr>
          <a:xfrm>
            <a:off x="4920520" y="3576982"/>
            <a:ext cx="4878071" cy="549275"/>
            <a:chOff x="5689600" y="2273300"/>
            <a:chExt cx="4710116" cy="549489"/>
          </a:xfrm>
        </p:grpSpPr>
        <p:sp>
          <p:nvSpPr>
            <p:cNvPr id="14" name="平行四边形 13"/>
            <p:cNvSpPr/>
            <p:nvPr>
              <p:custDataLst>
                <p:tags r:id="rId13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7" name="平行四边形 16"/>
              <p:cNvSpPr/>
              <p:nvPr>
                <p:custDataLst>
                  <p:tags r:id="rId14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等 价 式</a:t>
                </a:r>
              </a:p>
            </p:txBody>
          </p:sp>
        </p:grpSp>
      </p:grp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4920520" y="4545992"/>
            <a:ext cx="4878071" cy="549275"/>
            <a:chOff x="5689600" y="2273300"/>
            <a:chExt cx="4710116" cy="549489"/>
          </a:xfrm>
        </p:grpSpPr>
        <p:sp>
          <p:nvSpPr>
            <p:cNvPr id="21" name="平行四边形 20"/>
            <p:cNvSpPr/>
            <p:nvPr>
              <p:custDataLst>
                <p:tags r:id="rId10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23" name="平行四边形 22"/>
              <p:cNvSpPr/>
              <p:nvPr>
                <p:custDataLst>
                  <p:tags r:id="rId11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06</a:t>
                </a:r>
              </a:p>
            </p:txBody>
          </p:sp>
          <p:sp>
            <p:nvSpPr>
              <p:cNvPr id="24" name="文本框 2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范 式</a:t>
                </a:r>
              </a:p>
            </p:txBody>
          </p:sp>
        </p:grpSp>
      </p:grpSp>
      <p:grpSp>
        <p:nvGrpSpPr>
          <p:cNvPr id="25" name="组合 24"/>
          <p:cNvGrpSpPr/>
          <p:nvPr>
            <p:custDataLst>
              <p:tags r:id="rId6"/>
            </p:custDataLst>
          </p:nvPr>
        </p:nvGrpSpPr>
        <p:grpSpPr>
          <a:xfrm>
            <a:off x="4920520" y="5515002"/>
            <a:ext cx="4878071" cy="549275"/>
            <a:chOff x="5689600" y="2273300"/>
            <a:chExt cx="4710116" cy="549489"/>
          </a:xfrm>
        </p:grpSpPr>
        <p:sp>
          <p:nvSpPr>
            <p:cNvPr id="26" name="平行四边形 25"/>
            <p:cNvSpPr/>
            <p:nvPr>
              <p:custDataLst>
                <p:tags r:id="rId7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28" name="平行四边形 27"/>
              <p:cNvSpPr/>
              <p:nvPr>
                <p:custDataLst>
                  <p:tags r:id="rId8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07</a:t>
                </a:r>
              </a:p>
            </p:txBody>
          </p:sp>
          <p:sp>
            <p:nvSpPr>
              <p:cNvPr id="29" name="文本框 28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推理理论</a:t>
                </a: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196850" y="2075180"/>
            <a:ext cx="4231640" cy="2546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第十五章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  <a:p>
            <a:pPr algn="ctr"/>
            <a:r>
              <a:rPr 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命题逻辑</a:t>
            </a:r>
          </a:p>
        </p:txBody>
      </p:sp>
    </p:spTree>
  </p:cSld>
  <p:clrMapOvr>
    <a:masterClrMapping/>
  </p:clrMapOvr>
  <p:transition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定义１</a:t>
            </a:r>
            <a:r>
              <a:rPr lang="zh-CN" altLang="en-US" sz="2800" dirty="0">
                <a:sym typeface="+mn-ea"/>
              </a:rPr>
              <a:t>　命题变元及其否定统称为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文字</a:t>
            </a:r>
            <a:r>
              <a:rPr lang="zh-CN" altLang="en-US" sz="2800" dirty="0">
                <a:sym typeface="+mn-ea"/>
              </a:rPr>
              <a:t>．</a:t>
            </a:r>
            <a:endParaRPr lang="zh-CN" altLang="en-US" sz="2800" dirty="0"/>
          </a:p>
          <a:p>
            <a:pPr>
              <a:buNone/>
            </a:pPr>
            <a:r>
              <a:rPr lang="zh-CN" altLang="en-US" sz="2800" dirty="0">
                <a:sym typeface="+mn-ea"/>
              </a:rPr>
              <a:t>		一些文字的合取称为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基本合取式或</a:t>
            </a:r>
            <a:r>
              <a:rPr lang="zh-CN" altLang="en-US" sz="2800" b="1" dirty="0">
                <a:solidFill>
                  <a:srgbClr val="FF0000"/>
                </a:solidFill>
                <a:sym typeface="+mn-ea"/>
              </a:rPr>
              <a:t>短语</a:t>
            </a:r>
            <a:r>
              <a:rPr lang="zh-CN" altLang="en-US" sz="2800" dirty="0">
                <a:sym typeface="+mn-ea"/>
              </a:rPr>
              <a:t>，</a:t>
            </a:r>
            <a:endParaRPr lang="zh-CN" altLang="en-US" sz="2800" dirty="0"/>
          </a:p>
          <a:p>
            <a:pPr>
              <a:buNone/>
            </a:pPr>
            <a:r>
              <a:rPr lang="zh-CN" altLang="en-US" sz="2800" dirty="0">
                <a:sym typeface="+mn-ea"/>
              </a:rPr>
              <a:t>		一些文字的析取称为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基本析取式或</a:t>
            </a:r>
            <a:r>
              <a:rPr lang="zh-CN" altLang="en-US" sz="2800" b="1" dirty="0">
                <a:solidFill>
                  <a:srgbClr val="FF0000"/>
                </a:solidFill>
                <a:sym typeface="+mn-ea"/>
              </a:rPr>
              <a:t>子句</a:t>
            </a:r>
            <a:r>
              <a:rPr lang="zh-CN" altLang="en-US" sz="2800" dirty="0">
                <a:sym typeface="+mn-ea"/>
              </a:rPr>
              <a:t>．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一个文字既是短语又是子句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P，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P，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P∧Q，P∧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Q∧R都是短语（基本合取式）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P，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P，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P∨Q，P∨Q∨R都是字句（基本析取式）．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定义２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有限个短语的析取，即形如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…∨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的公式，其中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 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＝１，２，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为短语，称为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析取范式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；有限个子句的合取，即形如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…∧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的公式，其中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 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＝１，２，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为子句，称为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合取范式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短语既是析取范式又是合取范式，子句同样既是析取范式又是合取范式．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P，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sym typeface="+mn-ea"/>
              </a:rPr>
              <a:t>P，P∧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sym typeface="+mn-ea"/>
              </a:rPr>
              <a:t>Q∧R，P∨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sym typeface="+mn-ea"/>
              </a:rPr>
              <a:t>Q∨R，(P∧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sym typeface="+mn-ea"/>
              </a:rPr>
              <a:t>Q∧R)∨(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sym typeface="+mn-ea"/>
              </a:rPr>
              <a:t>P∧Q)∨R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dirty="0">
                <a:sym typeface="+mn-ea"/>
              </a:rPr>
              <a:t>    </a:t>
            </a:r>
            <a:r>
              <a:rPr lang="zh-CN" altLang="en-US" sz="2800" dirty="0">
                <a:sym typeface="+mn-ea"/>
              </a:rPr>
              <a:t>均是析取范式．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P，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sym typeface="+mn-ea"/>
              </a:rPr>
              <a:t>P，P∧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sym typeface="+mn-ea"/>
              </a:rPr>
              <a:t>Q∧R，P∨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sym typeface="+mn-ea"/>
              </a:rPr>
              <a:t>Q∨R，(P∨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sym typeface="+mn-ea"/>
              </a:rPr>
              <a:t>Q∨R)∧(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sym typeface="+mn-ea"/>
              </a:rPr>
              <a:t>P∨Q)∧R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dirty="0">
                <a:sym typeface="+mn-ea"/>
              </a:rPr>
              <a:t>    </a:t>
            </a:r>
            <a:r>
              <a:rPr lang="zh-CN" altLang="en-US" sz="2800" dirty="0">
                <a:sym typeface="+mn-ea"/>
              </a:rPr>
              <a:t>均是合取范式．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定理１　对于任意命题公式，都存在等价于它的析取范式和合取范式.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证明　对于任意公式</a:t>
            </a:r>
            <a:r>
              <a:rPr lang="en-US" altLang="zh-CN" sz="2800" i="1" dirty="0">
                <a:sym typeface="+mn-ea"/>
              </a:rPr>
              <a:t>A</a:t>
            </a:r>
            <a:r>
              <a:rPr lang="zh-CN" altLang="en-US" sz="2800" dirty="0">
                <a:sym typeface="+mn-ea"/>
              </a:rPr>
              <a:t>，通过如下算法即可得出等价于它的范式．</a:t>
            </a:r>
            <a:endParaRPr lang="zh-CN" altLang="en-US" sz="2800" dirty="0"/>
          </a:p>
          <a:p>
            <a:pPr marL="1168400" lvl="1" indent="-711200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>
                <a:sym typeface="+mn-ea"/>
              </a:rPr>
              <a:t>使用基本等价式，将</a:t>
            </a:r>
            <a:r>
              <a:rPr lang="en-US" altLang="zh-CN" sz="2800" i="1" dirty="0">
                <a:sym typeface="+mn-ea"/>
              </a:rPr>
              <a:t>A</a:t>
            </a:r>
            <a:r>
              <a:rPr lang="zh-CN" altLang="en-US" sz="2800" dirty="0">
                <a:sym typeface="+mn-ea"/>
              </a:rPr>
              <a:t>中逻辑联结词→、 </a:t>
            </a:r>
            <a:r>
              <a:rPr lang="en-US" altLang="zh-CN" sz="2800" dirty="0">
                <a:sym typeface="Symbol" panose="05050102010706020507" pitchFamily="18" charset="2"/>
              </a:rPr>
              <a:t></a:t>
            </a:r>
            <a:r>
              <a:rPr lang="zh-CN" altLang="en-US" sz="2800" dirty="0">
                <a:sym typeface="+mn-ea"/>
              </a:rPr>
              <a:t>去除．</a:t>
            </a:r>
            <a:endParaRPr lang="zh-CN" altLang="en-US" sz="2800" dirty="0"/>
          </a:p>
          <a:p>
            <a:pPr marL="1168400" lvl="1" indent="-711200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>
                <a:sym typeface="+mn-ea"/>
              </a:rPr>
              <a:t>使用</a:t>
            </a:r>
            <a:r>
              <a:rPr lang="en-US" altLang="zh-CN" sz="2800" dirty="0">
                <a:sym typeface="+mn-ea"/>
              </a:rPr>
              <a:t>Morgan</a:t>
            </a:r>
            <a:r>
              <a:rPr lang="zh-CN" altLang="en-US" sz="2800" dirty="0">
                <a:sym typeface="+mn-ea"/>
              </a:rPr>
              <a:t>律和双重否定律，将</a:t>
            </a:r>
            <a:r>
              <a:rPr lang="en-US" altLang="zh-CN" sz="2800" i="1" dirty="0">
                <a:sym typeface="+mn-ea"/>
              </a:rPr>
              <a:t>A</a:t>
            </a:r>
            <a:r>
              <a:rPr lang="zh-CN" altLang="en-US" sz="2800" dirty="0">
                <a:sym typeface="+mn-ea"/>
              </a:rPr>
              <a:t>中所有的否定词</a:t>
            </a:r>
            <a:r>
              <a:rPr lang="zh-CN" altLang="en-US" sz="2800" dirty="0"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sym typeface="+mn-ea"/>
              </a:rPr>
              <a:t> 都放在命题变元之前，形成文字</a:t>
            </a:r>
            <a:r>
              <a:rPr lang="en-US" altLang="zh-CN" sz="2800" dirty="0">
                <a:sym typeface="+mn-ea"/>
              </a:rPr>
              <a:t>.</a:t>
            </a:r>
            <a:endParaRPr lang="en-US" altLang="zh-CN" sz="2800" dirty="0"/>
          </a:p>
          <a:p>
            <a:pPr marL="1168400" lvl="1" indent="-711200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>
                <a:sym typeface="+mn-ea"/>
              </a:rPr>
              <a:t>反复使用分配律，即可得到等价的范式．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" y="904875"/>
            <a:ext cx="9688195" cy="54813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例１　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))→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	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))∨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析取范式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)∧(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))∨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)∧(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合取范式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" y="906145"/>
            <a:ext cx="10024110" cy="582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" y="1722755"/>
            <a:ext cx="7143115" cy="3632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利用析取范式，可以判断一个公式是否永真或永假 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方法：一个公式</a:t>
            </a:r>
            <a:r>
              <a:rPr lang="en-US" altLang="zh-CN" sz="2800" i="1">
                <a:sym typeface="+mn-ea"/>
              </a:rPr>
              <a:t>A</a:t>
            </a:r>
            <a:r>
              <a:rPr lang="zh-CN" altLang="en-US" sz="2800" dirty="0">
                <a:sym typeface="+mn-ea"/>
              </a:rPr>
              <a:t>永假，当且仅当其析取范式中每个短语永假，而一个短语永假当且仅当该短语中同时含有某命题变元及其否定． 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例２　判断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)∧(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)∧(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是否永假．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　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)∧(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)∧(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＝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)∧(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)∧(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＝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)∨(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)∨(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)∨(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))∧(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＝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)∨…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故公式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不是永假的．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命题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>
                <a:sym typeface="+mn-ea"/>
              </a:rPr>
              <a:t>下列语句是命题</a:t>
            </a:r>
            <a:endParaRPr lang="zh-CN" altLang="en-US" sz="2800"/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l"/>
            </a:pPr>
            <a:r>
              <a:rPr lang="zh-CN" altLang="en-US" dirty="0">
                <a:sym typeface="+mn-ea"/>
              </a:rPr>
              <a:t>３＞２．</a:t>
            </a:r>
            <a:endParaRPr lang="zh-CN" altLang="en-US" dirty="0"/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l"/>
            </a:pPr>
            <a:r>
              <a:rPr lang="zh-CN" altLang="en-US" dirty="0">
                <a:sym typeface="+mn-ea"/>
              </a:rPr>
              <a:t>雪是白色的．</a:t>
            </a:r>
            <a:endParaRPr lang="zh-CN" altLang="en-US" dirty="0"/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l"/>
            </a:pPr>
            <a:r>
              <a:rPr lang="zh-CN" altLang="en-US" dirty="0">
                <a:sym typeface="+mn-ea"/>
              </a:rPr>
              <a:t>雪是黑色的．</a:t>
            </a:r>
            <a:endParaRPr lang="zh-CN" altLang="en-US" dirty="0"/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l"/>
            </a:pPr>
            <a:r>
              <a:rPr lang="zh-CN" altLang="en-US" dirty="0">
                <a:sym typeface="+mn-ea"/>
              </a:rPr>
              <a:t>任何大于等于６的偶数，必可表为两个奇素数之和．</a:t>
            </a:r>
            <a:endParaRPr lang="zh-CN" altLang="en-US" dirty="0"/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l"/>
            </a:pPr>
            <a:r>
              <a:rPr lang="zh-CN" altLang="en-US" dirty="0">
                <a:sym typeface="+mn-ea"/>
              </a:rPr>
              <a:t>1＋1＝10．</a:t>
            </a:r>
            <a:endParaRPr lang="zh-CN" altLang="en-US" dirty="0"/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l"/>
            </a:pPr>
            <a:r>
              <a:rPr lang="zh-CN" altLang="en-US" dirty="0">
                <a:sym typeface="+mn-ea"/>
              </a:rPr>
              <a:t>那个人是本科生．</a:t>
            </a:r>
            <a:endParaRPr lang="zh-CN" altLang="en-US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例３　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是否永假．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　</a:t>
            </a:r>
          </a:p>
          <a:p>
            <a:pPr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)∨(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＝０</a:t>
            </a:r>
            <a:endParaRPr lang="en-US" altLang="zh-CN" sz="2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是永假的．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范式并非是唯一的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例如， 析取范式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)∨(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可等价地写成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)∨(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)∨(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 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或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)∨(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671830"/>
            <a:ext cx="11656695" cy="58178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定义３</a:t>
            </a:r>
            <a:r>
              <a:rPr lang="zh-CN" altLang="en-US" sz="2800" dirty="0">
                <a:sym typeface="+mn-ea"/>
              </a:rPr>
              <a:t>　设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个命题变元，形如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的公式，称为由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生成的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极小项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，其中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＝１，２，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sym typeface="+mn-ea"/>
              </a:rPr>
              <a:t>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Tx/>
              <a:buNone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i="1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i="1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∧</a:t>
            </a:r>
            <a:r>
              <a:rPr lang="en-US" altLang="zh-CN" sz="2800" i="1">
                <a:sym typeface="+mn-ea"/>
              </a:rPr>
              <a:t>Q</a:t>
            </a:r>
            <a:r>
              <a:rPr lang="en-US" altLang="zh-CN" sz="2800">
                <a:sym typeface="+mn-ea"/>
              </a:rPr>
              <a:t>∧</a:t>
            </a:r>
            <a:r>
              <a:rPr lang="en-US" altLang="zh-CN" sz="2800" i="1">
                <a:sym typeface="+mn-ea"/>
              </a:rPr>
              <a:t>R</a:t>
            </a:r>
            <a:r>
              <a:rPr lang="zh-CN" altLang="en-US" sz="2800" dirty="0">
                <a:sym typeface="+mn-ea"/>
              </a:rPr>
              <a:t>， </a:t>
            </a:r>
            <a:r>
              <a:rPr lang="zh-CN" altLang="en-US" sz="2800" dirty="0">
                <a:sym typeface="Symbol" panose="05050102010706020507" pitchFamily="18" charset="2"/>
              </a:rPr>
              <a:t></a:t>
            </a:r>
            <a:r>
              <a:rPr lang="en-US" altLang="zh-CN" sz="2800">
                <a:sym typeface="+mn-ea"/>
              </a:rPr>
              <a:t> </a:t>
            </a: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∧</a:t>
            </a:r>
            <a:r>
              <a:rPr lang="en-US" altLang="zh-CN" sz="2800" i="1">
                <a:sym typeface="+mn-ea"/>
              </a:rPr>
              <a:t>Q</a:t>
            </a:r>
            <a:r>
              <a:rPr lang="en-US" altLang="zh-CN" sz="2800">
                <a:sym typeface="+mn-ea"/>
              </a:rPr>
              <a:t>∧ </a:t>
            </a:r>
            <a:r>
              <a:rPr lang="zh-CN" altLang="en-US" sz="2800" dirty="0">
                <a:sym typeface="Symbol" panose="05050102010706020507" pitchFamily="18" charset="2"/>
              </a:rPr>
              <a:t></a:t>
            </a:r>
            <a:r>
              <a:rPr lang="en-US" altLang="zh-CN" sz="2800">
                <a:sym typeface="+mn-ea"/>
              </a:rPr>
              <a:t> </a:t>
            </a:r>
            <a:r>
              <a:rPr lang="en-US" altLang="zh-CN" sz="2800" i="1">
                <a:sym typeface="+mn-ea"/>
              </a:rPr>
              <a:t>R</a:t>
            </a:r>
            <a:r>
              <a:rPr lang="zh-CN" altLang="en-US" sz="2800" dirty="0">
                <a:sym typeface="+mn-ea"/>
              </a:rPr>
              <a:t>是由</a:t>
            </a:r>
            <a:r>
              <a:rPr lang="en-US" altLang="zh-CN" sz="2800" i="1">
                <a:sym typeface="+mn-ea"/>
              </a:rPr>
              <a:t>P</a:t>
            </a:r>
            <a:r>
              <a:rPr lang="zh-CN" altLang="en-US" sz="2800" dirty="0">
                <a:sym typeface="+mn-ea"/>
              </a:rPr>
              <a:t>，</a:t>
            </a:r>
            <a:r>
              <a:rPr lang="en-US" altLang="zh-CN" sz="2800" i="1">
                <a:sym typeface="+mn-ea"/>
              </a:rPr>
              <a:t>Q</a:t>
            </a:r>
            <a:r>
              <a:rPr lang="zh-CN" altLang="en-US" sz="2800" dirty="0">
                <a:sym typeface="+mn-ea"/>
              </a:rPr>
              <a:t>，</a:t>
            </a:r>
            <a:r>
              <a:rPr lang="en-US" altLang="zh-CN" sz="2800" i="1">
                <a:sym typeface="+mn-ea"/>
              </a:rPr>
              <a:t>R</a:t>
            </a:r>
            <a:r>
              <a:rPr lang="zh-CN" altLang="en-US" sz="2800" dirty="0">
                <a:sym typeface="+mn-ea"/>
              </a:rPr>
              <a:t>生成的极小项，但不是</a:t>
            </a:r>
            <a:r>
              <a:rPr lang="en-US" altLang="zh-CN" sz="2800" i="1">
                <a:sym typeface="+mn-ea"/>
              </a:rPr>
              <a:t>Q</a:t>
            </a:r>
            <a:r>
              <a:rPr lang="zh-CN" altLang="en-US" sz="2800" dirty="0">
                <a:sym typeface="+mn-ea"/>
              </a:rPr>
              <a:t>，</a:t>
            </a:r>
            <a:r>
              <a:rPr lang="en-US" altLang="zh-CN" sz="2800" i="1">
                <a:sym typeface="+mn-ea"/>
              </a:rPr>
              <a:t>P</a:t>
            </a:r>
            <a:r>
              <a:rPr lang="zh-CN" altLang="en-US" sz="2800" dirty="0">
                <a:sym typeface="+mn-ea"/>
              </a:rPr>
              <a:t>，</a:t>
            </a:r>
            <a:r>
              <a:rPr lang="en-US" altLang="zh-CN" sz="2800" i="1">
                <a:sym typeface="+mn-ea"/>
              </a:rPr>
              <a:t>R</a:t>
            </a:r>
            <a:r>
              <a:rPr lang="zh-CN" altLang="en-US" sz="2800" dirty="0">
                <a:sym typeface="+mn-ea"/>
              </a:rPr>
              <a:t>生成的极小项 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Tx/>
              <a:buNone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  <p:graphicFrame>
        <p:nvGraphicFramePr>
          <p:cNvPr id="24581" name="Object 4"/>
          <p:cNvGraphicFramePr>
            <a:graphicFrameLocks noChangeAspect="1"/>
          </p:cNvGraphicFramePr>
          <p:nvPr/>
        </p:nvGraphicFramePr>
        <p:xfrm>
          <a:off x="4704080" y="1637665"/>
          <a:ext cx="2783840" cy="691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228600" progId="Equation.DSMT4">
                  <p:embed/>
                </p:oleObj>
              </mc:Choice>
              <mc:Fallback>
                <p:oleObj name="Equation" r:id="rId4" imgW="914400" imgH="228600" progId="Equation.DSMT4">
                  <p:embed/>
                  <p:pic>
                    <p:nvPicPr>
                      <p:cNvPr id="0" name="图片 10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4080" y="1637665"/>
                        <a:ext cx="2783840" cy="6915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8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45" y="3011805"/>
            <a:ext cx="2734945" cy="1427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设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sym typeface="+mn-ea"/>
              </a:rPr>
              <a:t>是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个命题变元，若将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对应１，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对应０，则极小项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  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对应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位二进制数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极小项可记为 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例如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1100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，也可写为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  <p:graphicFrame>
        <p:nvGraphicFramePr>
          <p:cNvPr id="26630" name="Object 4"/>
          <p:cNvGraphicFramePr>
            <a:graphicFrameLocks noChangeAspect="1"/>
          </p:cNvGraphicFramePr>
          <p:nvPr/>
        </p:nvGraphicFramePr>
        <p:xfrm>
          <a:off x="4737735" y="2160270"/>
          <a:ext cx="2647315" cy="657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228600" progId="Equation.DSMT4">
                  <p:embed/>
                </p:oleObj>
              </mc:Choice>
              <mc:Fallback>
                <p:oleObj name="Equation" r:id="rId4" imgW="914400" imgH="228600" progId="Equation.DSMT4">
                  <p:embed/>
                  <p:pic>
                    <p:nvPicPr>
                      <p:cNvPr id="0" name="图片 112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735" y="2160270"/>
                        <a:ext cx="2647315" cy="6578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5"/>
          <p:cNvGraphicFramePr>
            <a:graphicFrameLocks noChangeAspect="1"/>
          </p:cNvGraphicFramePr>
          <p:nvPr/>
        </p:nvGraphicFramePr>
        <p:xfrm>
          <a:off x="2868930" y="3894455"/>
          <a:ext cx="1344930" cy="672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82600" imgH="241300" progId="Equation.DSMT4">
                  <p:embed/>
                </p:oleObj>
              </mc:Choice>
              <mc:Fallback>
                <p:oleObj name="Equation" r:id="rId6" imgW="482600" imgH="241300" progId="Equation.DSMT4">
                  <p:embed/>
                  <p:pic>
                    <p:nvPicPr>
                      <p:cNvPr id="0" name="图片 112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8930" y="3894455"/>
                        <a:ext cx="1344930" cy="6724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>
                <a:sym typeface="+mn-ea"/>
              </a:rPr>
              <a:t>极小项具有如下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性质</a:t>
            </a:r>
            <a:r>
              <a:rPr lang="zh-CN" altLang="en-US" sz="2800">
                <a:sym typeface="+mn-ea"/>
              </a:rPr>
              <a:t>：</a:t>
            </a:r>
            <a:endParaRPr lang="zh-CN" altLang="en-US" sz="2800" i="1"/>
          </a:p>
          <a:p>
            <a:pPr marL="812800" indent="-812800" fontAlgn="auto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个命题变元生成的极小项共有２</a:t>
            </a:r>
            <a:r>
              <a:rPr lang="en-US" altLang="zh-CN" sz="2800" i="1" baseline="30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个．</a:t>
            </a:r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indent="-812800" fontAlgn="auto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）对于每个极小</a:t>
            </a:r>
            <a:r>
              <a:rPr lang="zh-CN" altLang="en-US" sz="2800">
                <a:sym typeface="+mn-ea"/>
              </a:rPr>
              <a:t>项，存在唯一一个指派使该极小项为１．</a:t>
            </a:r>
            <a:endParaRPr lang="zh-CN" altLang="en-US" sz="2800"/>
          </a:p>
          <a:p>
            <a:pPr marL="812800" indent="-812800" fontAlgn="auto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800">
                <a:sym typeface="+mn-ea"/>
              </a:rPr>
              <a:t>）极小项两两不等价，且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800" i="1" baseline="-25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800" i="1" baseline="-25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ｊ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＝０　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≠</a:t>
            </a:r>
            <a:r>
              <a:rPr lang="zh-CN" altLang="en-US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ｊ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</a:p>
          <a:p>
            <a:pPr marL="812800" indent="-812800" fontAlgn="auto">
              <a:lnSpc>
                <a:spcPct val="150000"/>
              </a:lnSpc>
              <a:spcBef>
                <a:spcPts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12800" indent="-812800" fontAlgn="auto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4)</a:t>
            </a:r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  <p:graphicFrame>
        <p:nvGraphicFramePr>
          <p:cNvPr id="27653" name="Object 4"/>
          <p:cNvGraphicFramePr>
            <a:graphicFrameLocks noChangeAspect="1"/>
          </p:cNvGraphicFramePr>
          <p:nvPr/>
        </p:nvGraphicFramePr>
        <p:xfrm>
          <a:off x="859790" y="3429000"/>
          <a:ext cx="160020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58800" imgH="457200" progId="Equation.DSMT4">
                  <p:embed/>
                </p:oleObj>
              </mc:Choice>
              <mc:Fallback>
                <p:oleObj name="Equation" r:id="rId4" imgW="558800" imgH="457200" progId="Equation.DSMT4">
                  <p:embed/>
                  <p:pic>
                    <p:nvPicPr>
                      <p:cNvPr id="0" name="图片 122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790" y="3429000"/>
                        <a:ext cx="1600200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>
                <a:sym typeface="+mn-ea"/>
              </a:rPr>
              <a:t>定义４</a:t>
            </a:r>
            <a:r>
              <a:rPr lang="zh-CN" altLang="en-US" sz="2800">
                <a:sym typeface="+mn-ea"/>
              </a:rPr>
              <a:t>　设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公式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中出现的所有命题变元为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baseline="-25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baseline="-25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i="1" baseline="-25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 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，如果在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的析取范式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A' 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中，每个短语均为关于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baseline="-25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baseline="-25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i="1" baseline="-25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的极小项，则称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A' 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为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主析取范式</a:t>
            </a:r>
            <a:r>
              <a:rPr lang="zh-CN" altLang="en-US" sz="2800">
                <a:sym typeface="+mn-ea"/>
              </a:rPr>
              <a:t>． </a:t>
            </a:r>
            <a:endParaRPr lang="zh-CN" altLang="en-US"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>
                <a:sym typeface="+mn-ea"/>
              </a:rPr>
              <a:t>定理２</a:t>
            </a:r>
            <a:r>
              <a:rPr lang="zh-CN" altLang="en-US" sz="2800">
                <a:sym typeface="+mn-ea"/>
              </a:rPr>
              <a:t>　对任意公式</a:t>
            </a:r>
            <a:r>
              <a:rPr lang="en-US" altLang="zh-CN" sz="2800" i="1">
                <a:sym typeface="+mn-ea"/>
              </a:rPr>
              <a:t>A</a:t>
            </a:r>
            <a:r>
              <a:rPr lang="zh-CN" altLang="en-US" sz="2800">
                <a:sym typeface="+mn-ea"/>
              </a:rPr>
              <a:t>，都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存在唯一</a:t>
            </a:r>
            <a:r>
              <a:rPr lang="zh-CN" altLang="en-US" sz="2800">
                <a:sym typeface="+mn-ea"/>
              </a:rPr>
              <a:t>一个与之等价的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主析取范式</a:t>
            </a:r>
            <a:r>
              <a:rPr lang="zh-CN" altLang="en-US" sz="2800">
                <a:sym typeface="+mn-ea"/>
              </a:rPr>
              <a:t>．</a:t>
            </a:r>
            <a:endParaRPr lang="zh-CN" altLang="en-US"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>
                <a:sym typeface="+mn-ea"/>
              </a:rPr>
              <a:t>例５　求</a:t>
            </a:r>
            <a:r>
              <a:rPr lang="en-US" altLang="zh-CN" sz="2800" i="1">
                <a:sym typeface="+mn-ea"/>
              </a:rPr>
              <a:t>P </a:t>
            </a:r>
            <a:r>
              <a:rPr lang="en-US" altLang="zh-CN" sz="2800">
                <a:sym typeface="Symbol" panose="05050102010706020507" pitchFamily="18" charset="2"/>
              </a:rPr>
              <a:t></a:t>
            </a:r>
            <a:r>
              <a:rPr lang="en-US" altLang="zh-CN" sz="2800" i="1">
                <a:sym typeface="+mn-ea"/>
              </a:rPr>
              <a:t> Q</a:t>
            </a:r>
            <a:r>
              <a:rPr lang="zh-CN" altLang="en-US" sz="2800">
                <a:sym typeface="+mn-ea"/>
              </a:rPr>
              <a:t>的主析取范式．</a:t>
            </a:r>
            <a:endParaRPr lang="zh-CN" altLang="en-US" sz="2800" i="1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i="1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i="1">
                <a:sym typeface="+mn-ea"/>
              </a:rPr>
              <a:t>P </a:t>
            </a:r>
            <a:r>
              <a:rPr lang="en-US" altLang="zh-CN" sz="2800">
                <a:sym typeface="Symbol" panose="05050102010706020507" pitchFamily="18" charset="2"/>
              </a:rPr>
              <a:t></a:t>
            </a:r>
            <a:r>
              <a:rPr lang="en-US" altLang="zh-CN" sz="2800" i="1">
                <a:sym typeface="+mn-ea"/>
              </a:rPr>
              <a:t> Q</a:t>
            </a:r>
            <a:r>
              <a:rPr lang="zh-CN" altLang="en-US" sz="2800">
                <a:sym typeface="+mn-ea"/>
              </a:rPr>
              <a:t>的真值表如下：</a:t>
            </a:r>
            <a:endParaRPr lang="zh-CN" altLang="en-US"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>
                <a:sym typeface="+mn-ea"/>
              </a:rPr>
              <a:t>主析取范式：</a:t>
            </a:r>
            <a:r>
              <a:rPr lang="en-US" altLang="zh-CN" sz="2800" i="1">
                <a:sym typeface="+mn-ea"/>
              </a:rPr>
              <a:t>P </a:t>
            </a:r>
            <a:r>
              <a:rPr lang="en-US" altLang="zh-CN" sz="2800">
                <a:sym typeface="Symbol" panose="05050102010706020507" pitchFamily="18" charset="2"/>
              </a:rPr>
              <a:t></a:t>
            </a:r>
            <a:r>
              <a:rPr lang="en-US" altLang="zh-CN" sz="2800" i="1">
                <a:sym typeface="+mn-ea"/>
              </a:rPr>
              <a:t> Q</a:t>
            </a:r>
            <a:r>
              <a:rPr lang="zh-CN" altLang="en-US" sz="2800">
                <a:sym typeface="+mn-ea"/>
              </a:rPr>
              <a:t>＝</a:t>
            </a:r>
            <a:r>
              <a:rPr lang="en-US" altLang="zh-CN" sz="2800" i="1">
                <a:sym typeface="+mn-ea"/>
              </a:rPr>
              <a:t>m</a:t>
            </a:r>
            <a:r>
              <a:rPr lang="en-US" altLang="zh-CN" sz="2800" baseline="-25000">
                <a:solidFill>
                  <a:schemeClr val="tx1"/>
                </a:solidFill>
                <a:uFillTx/>
                <a:sym typeface="+mn-ea"/>
              </a:rPr>
              <a:t>00</a:t>
            </a:r>
            <a:r>
              <a:rPr lang="en-US" altLang="zh-CN" sz="2800">
                <a:sym typeface="+mn-ea"/>
              </a:rPr>
              <a:t>∨</a:t>
            </a:r>
            <a:r>
              <a:rPr lang="en-US" altLang="zh-CN" sz="2800" i="1">
                <a:sym typeface="+mn-ea"/>
              </a:rPr>
              <a:t>m</a:t>
            </a:r>
            <a:r>
              <a:rPr lang="en-US" altLang="zh-CN" sz="2800" baseline="-25000">
                <a:sym typeface="+mn-ea"/>
              </a:rPr>
              <a:t>11</a:t>
            </a:r>
            <a:r>
              <a:rPr lang="en-US" altLang="zh-CN" sz="2800">
                <a:sym typeface="+mn-ea"/>
              </a:rPr>
              <a:t> </a:t>
            </a:r>
            <a:endParaRPr lang="en-US" altLang="zh-CN"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695" y="1978025"/>
            <a:ext cx="303276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>
                <a:sym typeface="+mn-ea"/>
              </a:rPr>
              <a:t>例６　</a:t>
            </a:r>
            <a:r>
              <a:rPr lang="en-US" altLang="zh-CN" sz="2800" i="1">
                <a:sym typeface="+mn-ea"/>
              </a:rPr>
              <a:t>A</a:t>
            </a:r>
            <a:r>
              <a:rPr lang="zh-CN" altLang="en-US" sz="2800">
                <a:sym typeface="+mn-ea"/>
              </a:rPr>
              <a:t>＝</a:t>
            </a:r>
            <a:r>
              <a:rPr lang="en-US" altLang="zh-CN" sz="2800">
                <a:sym typeface="+mn-ea"/>
              </a:rPr>
              <a:t>(</a:t>
            </a: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∧</a:t>
            </a:r>
            <a:r>
              <a:rPr lang="en-US" altLang="zh-CN" sz="2800" i="1">
                <a:sym typeface="+mn-ea"/>
              </a:rPr>
              <a:t>Q</a:t>
            </a:r>
            <a:r>
              <a:rPr lang="en-US" altLang="zh-CN" sz="2800">
                <a:sym typeface="+mn-ea"/>
              </a:rPr>
              <a:t>)∨(﹁ </a:t>
            </a: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∧</a:t>
            </a:r>
            <a:r>
              <a:rPr lang="en-US" altLang="zh-CN" sz="2800" i="1">
                <a:sym typeface="+mn-ea"/>
              </a:rPr>
              <a:t>R</a:t>
            </a:r>
            <a:r>
              <a:rPr lang="en-US" altLang="zh-CN" sz="2800">
                <a:sym typeface="+mn-ea"/>
              </a:rPr>
              <a:t>)∨(</a:t>
            </a:r>
            <a:r>
              <a:rPr lang="en-US" altLang="zh-CN" sz="2800" i="1">
                <a:sym typeface="+mn-ea"/>
              </a:rPr>
              <a:t>Q</a:t>
            </a:r>
            <a:r>
              <a:rPr lang="en-US" altLang="zh-CN" sz="2800">
                <a:sym typeface="+mn-ea"/>
              </a:rPr>
              <a:t>∧</a:t>
            </a:r>
            <a:r>
              <a:rPr lang="en-US" altLang="zh-CN" sz="2800" i="1">
                <a:sym typeface="+mn-ea"/>
              </a:rPr>
              <a:t>R</a:t>
            </a:r>
            <a:r>
              <a:rPr lang="en-US" altLang="zh-CN" sz="2800">
                <a:sym typeface="+mn-ea"/>
              </a:rPr>
              <a:t>)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i="1">
                <a:sym typeface="+mn-ea"/>
              </a:rPr>
              <a:t>A</a:t>
            </a:r>
            <a:r>
              <a:rPr lang="zh-CN" altLang="en-US" sz="2800">
                <a:sym typeface="+mn-ea"/>
              </a:rPr>
              <a:t>＝</a:t>
            </a:r>
            <a:r>
              <a:rPr lang="en-US" altLang="zh-CN" sz="2800" i="1">
                <a:sym typeface="+mn-ea"/>
              </a:rPr>
              <a:t>m</a:t>
            </a:r>
            <a:r>
              <a:rPr lang="zh-CN" altLang="en-US" sz="2800" baseline="-25000">
                <a:sym typeface="+mn-ea"/>
              </a:rPr>
              <a:t>１</a:t>
            </a:r>
            <a:r>
              <a:rPr lang="zh-CN" altLang="en-US" sz="2800">
                <a:sym typeface="+mn-ea"/>
              </a:rPr>
              <a:t>∨</a:t>
            </a:r>
            <a:r>
              <a:rPr lang="en-US" altLang="zh-CN" sz="2800" i="1">
                <a:sym typeface="+mn-ea"/>
              </a:rPr>
              <a:t>m</a:t>
            </a:r>
            <a:r>
              <a:rPr lang="zh-CN" altLang="en-US" sz="2800" baseline="-25000">
                <a:sym typeface="+mn-ea"/>
              </a:rPr>
              <a:t>３</a:t>
            </a:r>
            <a:r>
              <a:rPr lang="zh-CN" altLang="en-US" sz="2800">
                <a:sym typeface="+mn-ea"/>
              </a:rPr>
              <a:t>∨</a:t>
            </a:r>
            <a:r>
              <a:rPr lang="en-US" altLang="zh-CN" sz="2800" i="1">
                <a:sym typeface="+mn-ea"/>
              </a:rPr>
              <a:t>m</a:t>
            </a:r>
            <a:r>
              <a:rPr lang="zh-CN" altLang="en-US" sz="2800" baseline="-25000">
                <a:sym typeface="+mn-ea"/>
              </a:rPr>
              <a:t>６</a:t>
            </a:r>
            <a:r>
              <a:rPr lang="zh-CN" altLang="en-US" sz="2800">
                <a:sym typeface="+mn-ea"/>
              </a:rPr>
              <a:t>∨</a:t>
            </a:r>
            <a:r>
              <a:rPr lang="en-US" altLang="zh-CN" sz="2800" i="1">
                <a:sym typeface="+mn-ea"/>
              </a:rPr>
              <a:t>m</a:t>
            </a:r>
            <a:r>
              <a:rPr lang="zh-CN" altLang="en-US" sz="2800" baseline="-25000">
                <a:sym typeface="+mn-ea"/>
              </a:rPr>
              <a:t>７</a:t>
            </a:r>
            <a:r>
              <a:rPr lang="zh-CN" altLang="en-US" sz="2800">
                <a:sym typeface="+mn-ea"/>
              </a:rPr>
              <a:t> </a:t>
            </a:r>
            <a:endParaRPr lang="zh-CN" altLang="en-US"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847850"/>
            <a:ext cx="2470785" cy="355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例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甲说乙说谎，乙说丙说谎，丙说甲、乙都说谎。问谁说真话、谁说谎。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令 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：甲说真话；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：乙说真话；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：丙说真话；</a:t>
            </a:r>
          </a:p>
          <a:p>
            <a:pPr mar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由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“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甲说乙说谎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”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得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“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﹁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，即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﹁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永真。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同理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“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﹁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﹁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永真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“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﹁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∧﹁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(﹁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∧﹁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 )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永真；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﹁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 ∧ 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﹁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 ∧ (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(﹁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∧﹁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 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＝１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(P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zh-CN" altLang="en-US" sz="2800" dirty="0">
                <a:sym typeface="+mn-ea"/>
              </a:rPr>
              <a:t>﹁Q) ∧ (Q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zh-CN" altLang="en-US" sz="2800" dirty="0">
                <a:sym typeface="+mn-ea"/>
              </a:rPr>
              <a:t>﹁R) ∧ ( R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zh-CN" altLang="en-US" sz="2800" dirty="0">
                <a:sym typeface="+mn-ea"/>
              </a:rPr>
              <a:t>(﹁P∧﹁Q) )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2800" dirty="0">
                <a:sym typeface="+mn-ea"/>
              </a:rPr>
              <a:t>＝(P→﹁Q)∧(﹁Q→P) ∧(Q→﹁R) ∧(﹁R→Q) ∧( R→(﹁P∧﹁Q) )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ym typeface="+mn-ea"/>
              </a:rPr>
              <a:t> ∧( (﹁P∧﹁Q) )→R )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ym typeface="+mn-ea"/>
              </a:rPr>
              <a:t>＝(﹁P∨﹁Q) ∧ (Q∨P) ∧ (﹁Q∨﹁R) ∧ (R∨Q) ∧ (﹁R∨(﹁P∧﹁Q) ) ∧ (﹁ (﹁P∧﹁Q) ) ∨R )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ym typeface="+mn-ea"/>
              </a:rPr>
              <a:t>＝ ﹁P∧Q∧﹁R.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故 ﹁P∧Q∧﹁R＝１, 即：乙说真话，甲和丙说谎.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命题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>
                <a:sym typeface="+mn-ea"/>
              </a:rPr>
              <a:t>下列语句不是命题</a:t>
            </a:r>
            <a:endParaRPr lang="zh-CN" altLang="en-US" sz="2800"/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请关好门！</a:t>
            </a:r>
            <a:endParaRPr lang="zh-CN" altLang="en-US"/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好大的雪啊！</a:t>
            </a:r>
            <a:endParaRPr lang="zh-CN" altLang="en-US"/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他明天会来吗？</a:t>
            </a:r>
            <a:endParaRPr lang="zh-CN" altLang="en-US"/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本语句为假．</a:t>
            </a:r>
            <a:endParaRPr lang="zh-CN" altLang="en-US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671830"/>
            <a:ext cx="11656695" cy="5817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定义</a:t>
            </a:r>
            <a:r>
              <a:rPr lang="en-US" altLang="zh-CN" sz="2800" b="1" dirty="0">
                <a:sym typeface="+mn-ea"/>
              </a:rPr>
              <a:t>5</a:t>
            </a:r>
            <a:r>
              <a:rPr lang="zh-CN" altLang="en-US" sz="2800" dirty="0">
                <a:sym typeface="+mn-ea"/>
              </a:rPr>
              <a:t>　设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个命题变元，形如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的公式，称为由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生成的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极大项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，其中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＝１，２，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sym typeface="+mn-ea"/>
              </a:rPr>
              <a:t>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Tx/>
              <a:buNone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i="1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sz="2800" i="1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Tx/>
              <a:buNone/>
            </a:pPr>
            <a:endParaRPr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  <p:graphicFrame>
        <p:nvGraphicFramePr>
          <p:cNvPr id="24581" name="Object 4"/>
          <p:cNvGraphicFramePr>
            <a:graphicFrameLocks noChangeAspect="1"/>
          </p:cNvGraphicFramePr>
          <p:nvPr/>
        </p:nvGraphicFramePr>
        <p:xfrm>
          <a:off x="4510723" y="1637665"/>
          <a:ext cx="3170555" cy="691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41400" imgH="228600" progId="Equation.DSMT4">
                  <p:embed/>
                </p:oleObj>
              </mc:Choice>
              <mc:Fallback>
                <p:oleObj name="Equation" r:id="rId4" imgW="1041400" imgH="228600" progId="Equation.DSMT4">
                  <p:embed/>
                  <p:pic>
                    <p:nvPicPr>
                      <p:cNvPr id="0" name="图片 10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723" y="1637665"/>
                        <a:ext cx="3170555" cy="6915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8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920" y="3796030"/>
            <a:ext cx="2734945" cy="1427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设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sym typeface="+mn-ea"/>
              </a:rPr>
              <a:t>是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个命题变元，若将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对应１，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对应０，则极大项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  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对应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位二进制数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极大项可记为 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  <p:graphicFrame>
        <p:nvGraphicFramePr>
          <p:cNvPr id="24581" name="Object 4"/>
          <p:cNvGraphicFramePr>
            <a:graphicFrameLocks noChangeAspect="1"/>
          </p:cNvGraphicFramePr>
          <p:nvPr/>
        </p:nvGraphicFramePr>
        <p:xfrm>
          <a:off x="4772025" y="2034540"/>
          <a:ext cx="2783840" cy="691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228600" progId="Equation.DSMT4">
                  <p:embed/>
                </p:oleObj>
              </mc:Choice>
              <mc:Fallback>
                <p:oleObj name="Equation" r:id="rId4" imgW="914400" imgH="228600" progId="Equation.DSMT4">
                  <p:embed/>
                  <p:pic>
                    <p:nvPicPr>
                      <p:cNvPr id="0" name="图片 10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2025" y="2034540"/>
                        <a:ext cx="2783840" cy="6915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252"/>
          <p:cNvGraphicFramePr>
            <a:graphicFrameLocks noChangeAspect="1"/>
          </p:cNvGraphicFramePr>
          <p:nvPr/>
        </p:nvGraphicFramePr>
        <p:xfrm>
          <a:off x="2879725" y="3973830"/>
          <a:ext cx="1267460" cy="51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58800" imgH="228600" progId="Equation.3">
                  <p:embed/>
                </p:oleObj>
              </mc:Choice>
              <mc:Fallback>
                <p:oleObj r:id="rId6" imgW="558800" imgH="228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79725" y="3973830"/>
                        <a:ext cx="1267460" cy="5187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定义６</a:t>
            </a:r>
            <a:r>
              <a:rPr lang="zh-CN" altLang="en-US" sz="2800" dirty="0">
                <a:sym typeface="+mn-ea"/>
              </a:rPr>
              <a:t>　设公式A中出现的所有命题变元为P</a:t>
            </a:r>
            <a:r>
              <a:rPr lang="zh-CN" altLang="en-US" sz="2800" baseline="-25000" dirty="0">
                <a:solidFill>
                  <a:schemeClr val="tx1"/>
                </a:solidFill>
                <a:uFillTx/>
                <a:sym typeface="+mn-ea"/>
              </a:rPr>
              <a:t>１</a:t>
            </a:r>
            <a:r>
              <a:rPr lang="zh-CN" altLang="en-US" sz="2800" dirty="0">
                <a:sym typeface="+mn-ea"/>
              </a:rPr>
              <a:t>，P</a:t>
            </a:r>
            <a:r>
              <a:rPr lang="zh-CN" altLang="en-US" sz="2800" baseline="-25000" dirty="0">
                <a:uFillTx/>
                <a:sym typeface="+mn-ea"/>
              </a:rPr>
              <a:t>２</a:t>
            </a:r>
            <a:r>
              <a:rPr lang="zh-CN" altLang="en-US" sz="2800" dirty="0">
                <a:sym typeface="+mn-ea"/>
              </a:rPr>
              <a:t>，…，P</a:t>
            </a:r>
            <a:r>
              <a:rPr lang="zh-CN" altLang="en-US" sz="2800" baseline="-25000" dirty="0">
                <a:uFillTx/>
                <a:sym typeface="+mn-ea"/>
              </a:rPr>
              <a:t>n</a:t>
            </a:r>
            <a:r>
              <a:rPr lang="zh-CN" altLang="en-US" sz="2800" dirty="0">
                <a:sym typeface="+mn-ea"/>
              </a:rPr>
              <a:t>，如果在A的合取范式A' 中，每个子句均为关于P</a:t>
            </a:r>
            <a:r>
              <a:rPr lang="zh-CN" altLang="en-US" sz="2800" baseline="-25000" dirty="0">
                <a:uFillTx/>
                <a:sym typeface="+mn-ea"/>
              </a:rPr>
              <a:t>１</a:t>
            </a:r>
            <a:r>
              <a:rPr lang="zh-CN" altLang="en-US" sz="2800" dirty="0">
                <a:sym typeface="+mn-ea"/>
              </a:rPr>
              <a:t>，P</a:t>
            </a:r>
            <a:r>
              <a:rPr lang="zh-CN" altLang="en-US" sz="2800" baseline="-25000" dirty="0">
                <a:uFillTx/>
                <a:sym typeface="+mn-ea"/>
              </a:rPr>
              <a:t>２</a:t>
            </a:r>
            <a:r>
              <a:rPr lang="zh-CN" altLang="en-US" sz="2800" dirty="0">
                <a:sym typeface="+mn-ea"/>
              </a:rPr>
              <a:t>，…，P</a:t>
            </a:r>
            <a:r>
              <a:rPr lang="zh-CN" altLang="en-US" sz="2800" baseline="-25000" dirty="0">
                <a:uFillTx/>
                <a:sym typeface="+mn-ea"/>
              </a:rPr>
              <a:t>n</a:t>
            </a:r>
            <a:r>
              <a:rPr lang="zh-CN" altLang="en-US" sz="2800" dirty="0">
                <a:sym typeface="+mn-ea"/>
              </a:rPr>
              <a:t>的极大项，则称A' 为A的</a:t>
            </a:r>
            <a:r>
              <a:rPr lang="zh-CN" altLang="en-US" sz="2800" b="1" dirty="0">
                <a:solidFill>
                  <a:srgbClr val="FF0000"/>
                </a:solidFill>
                <a:sym typeface="+mn-ea"/>
              </a:rPr>
              <a:t>主合取范式</a:t>
            </a:r>
            <a:r>
              <a:rPr lang="zh-CN" altLang="en-US" sz="2800" dirty="0">
                <a:sym typeface="+mn-ea"/>
              </a:rPr>
              <a:t>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定理３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　任意公式A，都存在唯一一个与之等价的主合取范式．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" y="842010"/>
            <a:ext cx="9275445" cy="11791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" y="2221230"/>
            <a:ext cx="7166610" cy="42081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25" y="998855"/>
            <a:ext cx="10050145" cy="45288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" y="953770"/>
            <a:ext cx="8406130" cy="54375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范式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习题 六 </a:t>
            </a:r>
            <a:r>
              <a:rPr lang="en-US" altLang="zh-CN" sz="2800" dirty="0">
                <a:sym typeface="+mn-ea"/>
              </a:rPr>
              <a:t>   </a:t>
            </a:r>
            <a:r>
              <a:rPr lang="zh-CN" altLang="en-US" sz="2800" dirty="0">
                <a:sym typeface="+mn-ea"/>
              </a:rPr>
              <a:t>2，3 ， 4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§6</a:t>
            </a: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4920520" y="687037"/>
            <a:ext cx="5179060" cy="532190"/>
            <a:chOff x="5689600" y="1501170"/>
            <a:chExt cx="5179060" cy="532190"/>
          </a:xfrm>
        </p:grpSpPr>
        <p:sp>
          <p:nvSpPr>
            <p:cNvPr id="32" name="平行四边形 31"/>
            <p:cNvSpPr/>
            <p:nvPr>
              <p:custDataLst>
                <p:tags r:id="rId22"/>
              </p:custDataLst>
            </p:nvPr>
          </p:nvSpPr>
          <p:spPr>
            <a:xfrm>
              <a:off x="6375400" y="1820459"/>
              <a:ext cx="3963736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23"/>
              </p:custDataLst>
            </p:nvPr>
          </p:nvSpPr>
          <p:spPr>
            <a:xfrm>
              <a:off x="5689600" y="1551970"/>
              <a:ext cx="736600" cy="438150"/>
            </a:xfrm>
            <a:prstGeom prst="parallelogram">
              <a:avLst>
                <a:gd name="adj" fmla="val 31818"/>
              </a:avLst>
            </a:prstGeom>
            <a:solidFill>
              <a:schemeClr val="bg1"/>
            </a:solidFill>
            <a:ln w="28575"/>
            <a:effectLst>
              <a:outerShdw dist="50800" dir="2700000" algn="tl" rotWithShape="0">
                <a:srgbClr val="00C1C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24"/>
              </p:custDataLst>
            </p:nvPr>
          </p:nvSpPr>
          <p:spPr>
            <a:xfrm>
              <a:off x="6572250" y="1501170"/>
              <a:ext cx="42964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命 题</a:t>
              </a:r>
            </a:p>
          </p:txBody>
        </p:sp>
      </p:grpSp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4920520" y="1638962"/>
            <a:ext cx="4878071" cy="549275"/>
            <a:chOff x="5689600" y="2273300"/>
            <a:chExt cx="4710116" cy="549489"/>
          </a:xfrm>
        </p:grpSpPr>
        <p:sp>
          <p:nvSpPr>
            <p:cNvPr id="33" name="平行四边形 32"/>
            <p:cNvSpPr/>
            <p:nvPr>
              <p:custDataLst>
                <p:tags r:id="rId19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8" name="平行四边形 17"/>
              <p:cNvSpPr/>
              <p:nvPr>
                <p:custDataLst>
                  <p:tags r:id="rId20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联 结 词</a:t>
                </a:r>
              </a:p>
            </p:txBody>
          </p:sp>
        </p:grpSp>
      </p:grp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>
            <a:off x="4920520" y="2607972"/>
            <a:ext cx="4878071" cy="549275"/>
            <a:chOff x="5689600" y="2273300"/>
            <a:chExt cx="4710116" cy="549489"/>
          </a:xfrm>
        </p:grpSpPr>
        <p:sp>
          <p:nvSpPr>
            <p:cNvPr id="6" name="平行四边形 5"/>
            <p:cNvSpPr/>
            <p:nvPr>
              <p:custDataLst>
                <p:tags r:id="rId16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8" name="平行四边形 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</a:p>
            </p:txBody>
          </p:sp>
          <p:sp>
            <p:nvSpPr>
              <p:cNvPr id="9" name="文本框 8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合式公式</a:t>
                </a:r>
              </a:p>
            </p:txBody>
          </p:sp>
        </p:grpSp>
      </p:grpSp>
      <p:grpSp>
        <p:nvGrpSpPr>
          <p:cNvPr id="13" name="组合 12"/>
          <p:cNvGrpSpPr/>
          <p:nvPr>
            <p:custDataLst>
              <p:tags r:id="rId4"/>
            </p:custDataLst>
          </p:nvPr>
        </p:nvGrpSpPr>
        <p:grpSpPr>
          <a:xfrm>
            <a:off x="4920520" y="3576982"/>
            <a:ext cx="4878071" cy="549275"/>
            <a:chOff x="5689600" y="2273300"/>
            <a:chExt cx="4710116" cy="549489"/>
          </a:xfrm>
        </p:grpSpPr>
        <p:sp>
          <p:nvSpPr>
            <p:cNvPr id="14" name="平行四边形 13"/>
            <p:cNvSpPr/>
            <p:nvPr>
              <p:custDataLst>
                <p:tags r:id="rId13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17" name="平行四边形 16"/>
              <p:cNvSpPr/>
              <p:nvPr>
                <p:custDataLst>
                  <p:tags r:id="rId14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等 价 式</a:t>
                </a:r>
              </a:p>
            </p:txBody>
          </p:sp>
        </p:grpSp>
      </p:grp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4920520" y="4545992"/>
            <a:ext cx="4878071" cy="549275"/>
            <a:chOff x="5689600" y="2273300"/>
            <a:chExt cx="4710116" cy="549489"/>
          </a:xfrm>
        </p:grpSpPr>
        <p:sp>
          <p:nvSpPr>
            <p:cNvPr id="21" name="平行四边形 20"/>
            <p:cNvSpPr/>
            <p:nvPr>
              <p:custDataLst>
                <p:tags r:id="rId10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23" name="平行四边形 22"/>
              <p:cNvSpPr/>
              <p:nvPr>
                <p:custDataLst>
                  <p:tags r:id="rId11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06</a:t>
                </a:r>
              </a:p>
            </p:txBody>
          </p:sp>
          <p:sp>
            <p:nvSpPr>
              <p:cNvPr id="24" name="文本框 2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范 式</a:t>
                </a:r>
              </a:p>
            </p:txBody>
          </p:sp>
        </p:grpSp>
      </p:grpSp>
      <p:grpSp>
        <p:nvGrpSpPr>
          <p:cNvPr id="25" name="组合 24"/>
          <p:cNvGrpSpPr/>
          <p:nvPr>
            <p:custDataLst>
              <p:tags r:id="rId6"/>
            </p:custDataLst>
          </p:nvPr>
        </p:nvGrpSpPr>
        <p:grpSpPr>
          <a:xfrm>
            <a:off x="4920520" y="5515002"/>
            <a:ext cx="4878071" cy="549275"/>
            <a:chOff x="5689600" y="2273300"/>
            <a:chExt cx="4710116" cy="549489"/>
          </a:xfrm>
        </p:grpSpPr>
        <p:sp>
          <p:nvSpPr>
            <p:cNvPr id="26" name="平行四边形 25"/>
            <p:cNvSpPr/>
            <p:nvPr>
              <p:custDataLst>
                <p:tags r:id="rId7"/>
              </p:custDataLst>
            </p:nvPr>
          </p:nvSpPr>
          <p:spPr>
            <a:xfrm>
              <a:off x="6375400" y="2609888"/>
              <a:ext cx="3803650" cy="212901"/>
            </a:xfrm>
            <a:prstGeom prst="parallelogram">
              <a:avLst>
                <a:gd name="adj" fmla="val 31818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rtlCol="0" anchor="ctr" anchorCtr="0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689600" y="2273300"/>
              <a:ext cx="4710116" cy="522173"/>
              <a:chOff x="5689600" y="2273300"/>
              <a:chExt cx="4710116" cy="522173"/>
            </a:xfrm>
          </p:grpSpPr>
          <p:sp>
            <p:nvSpPr>
              <p:cNvPr id="28" name="平行四边形 27"/>
              <p:cNvSpPr/>
              <p:nvPr>
                <p:custDataLst>
                  <p:tags r:id="rId8"/>
                </p:custDataLst>
              </p:nvPr>
            </p:nvSpPr>
            <p:spPr>
              <a:xfrm>
                <a:off x="5689600" y="2324100"/>
                <a:ext cx="736600" cy="438150"/>
              </a:xfrm>
              <a:prstGeom prst="parallelogram">
                <a:avLst>
                  <a:gd name="adj" fmla="val 31818"/>
                </a:avLst>
              </a:prstGeom>
              <a:solidFill>
                <a:schemeClr val="bg1"/>
              </a:solidFill>
              <a:ln w="28575"/>
              <a:effectLst>
                <a:outerShdw dist="50800" dir="2700000" algn="tl" rotWithShape="0">
                  <a:srgbClr val="00C1C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07</a:t>
                </a:r>
              </a:p>
            </p:txBody>
          </p:sp>
          <p:sp>
            <p:nvSpPr>
              <p:cNvPr id="29" name="文本框 28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572517" y="2273300"/>
                <a:ext cx="3827199" cy="5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推理理论</a:t>
                </a: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196850" y="2075180"/>
            <a:ext cx="4231640" cy="2546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第十五章</a:t>
            </a:r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  <a:p>
            <a:pPr algn="ctr"/>
            <a:r>
              <a:rPr lang="zh-CN" sz="5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命题逻辑</a:t>
            </a:r>
          </a:p>
        </p:txBody>
      </p:sp>
    </p:spTree>
  </p:cSld>
  <p:clrMapOvr>
    <a:masterClrMapping/>
  </p:clrMapOvr>
  <p:transition>
    <p:push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推理理论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从某些前提出发推出某些结论 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当前提的真蕴涵结论的真时，称前提和结论之间有可推导性关系，即前提与结论之间的推理是正确的</a:t>
            </a:r>
            <a:r>
              <a:rPr lang="en-US" altLang="zh-CN" sz="2800">
                <a:sym typeface="+mn-ea"/>
              </a:rPr>
              <a:t>. </a:t>
            </a:r>
            <a:r>
              <a:rPr lang="zh-CN" altLang="en-US" sz="2800" dirty="0">
                <a:sym typeface="+mn-ea"/>
              </a:rPr>
              <a:t>称这种推理为演绎推理</a:t>
            </a:r>
            <a:r>
              <a:rPr lang="en-US" altLang="zh-CN" sz="2800">
                <a:sym typeface="+mn-ea"/>
              </a:rPr>
              <a:t>. </a:t>
            </a:r>
            <a:r>
              <a:rPr lang="zh-CN" altLang="en-US" sz="2800" dirty="0">
                <a:sym typeface="+mn-ea"/>
              </a:rPr>
              <a:t>演绎逻辑研究怎样的前提和结论之间有可推导性关系</a:t>
            </a:r>
            <a:r>
              <a:rPr lang="en-US" altLang="zh-CN" sz="2800">
                <a:sym typeface="+mn-ea"/>
              </a:rPr>
              <a:t>.</a:t>
            </a:r>
            <a:endParaRPr lang="en-US" altLang="zh-CN"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§7</a:t>
            </a:r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推理理论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定义１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设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是两个公式，如果对任何指派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，当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为１时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必为１，则称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蕴涵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，或称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的逻辑结果，记为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称为蕴涵式前件，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称为蕴涵式后件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Ø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符号“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”与“＝”一样，表示两个公式之间的某种关系，它是关系符而不是联结词，因此，A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B不是公式．而“→”是逻辑联结词，将公式A, B联结成一个新公式.</a:t>
            </a:r>
            <a:endParaRPr lang="en-US" altLang="zh-CN" sz="2800" i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当且仅当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永真 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§7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命题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>
                <a:sym typeface="+mn-ea"/>
              </a:rPr>
              <a:t>如果一个命题是真的，则说这个命题的真值</a:t>
            </a:r>
            <a:r>
              <a:rPr lang="en-US" altLang="zh-CN" sz="2800">
                <a:sym typeface="+mn-ea"/>
              </a:rPr>
              <a:t>(</a:t>
            </a:r>
            <a:r>
              <a:rPr lang="zh-CN" altLang="en-US" sz="2800">
                <a:sym typeface="+mn-ea"/>
              </a:rPr>
              <a:t>或值</a:t>
            </a:r>
            <a:r>
              <a:rPr lang="en-US" altLang="zh-CN" sz="2800">
                <a:sym typeface="+mn-ea"/>
              </a:rPr>
              <a:t>)</a:t>
            </a:r>
            <a:r>
              <a:rPr lang="zh-CN" altLang="en-US" sz="2800">
                <a:sym typeface="+mn-ea"/>
              </a:rPr>
              <a:t>为“真”，否则，说这个命题的真值</a:t>
            </a:r>
            <a:r>
              <a:rPr lang="en-US" altLang="zh-CN" sz="2800">
                <a:sym typeface="+mn-ea"/>
              </a:rPr>
              <a:t>(</a:t>
            </a:r>
            <a:r>
              <a:rPr lang="zh-CN" altLang="en-US" sz="2800">
                <a:sym typeface="+mn-ea"/>
              </a:rPr>
              <a:t>或值</a:t>
            </a:r>
            <a:r>
              <a:rPr lang="en-US" altLang="zh-CN" sz="2800">
                <a:sym typeface="+mn-ea"/>
              </a:rPr>
              <a:t>)</a:t>
            </a:r>
            <a:r>
              <a:rPr lang="zh-CN" altLang="en-US" sz="2800">
                <a:sym typeface="+mn-ea"/>
              </a:rPr>
              <a:t>为“假”．</a:t>
            </a:r>
            <a:endParaRPr lang="zh-CN" altLang="en-US"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>
                <a:sym typeface="+mn-ea"/>
              </a:rPr>
              <a:t>通常，“真”用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１或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T</a:t>
            </a:r>
            <a:r>
              <a:rPr lang="zh-CN" altLang="en-US" sz="2800">
                <a:sym typeface="+mn-ea"/>
              </a:rPr>
              <a:t>表示，“假”用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０或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F</a:t>
            </a:r>
            <a:r>
              <a:rPr lang="zh-CN" altLang="en-US" sz="2800">
                <a:sym typeface="+mn-ea"/>
              </a:rPr>
              <a:t>表示．</a:t>
            </a:r>
            <a:endParaRPr lang="zh-CN" altLang="en-US"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推理理论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例１　 </a:t>
            </a:r>
            <a:r>
              <a:rPr lang="en-US" altLang="zh-CN" sz="2800">
                <a:sym typeface="+mn-ea"/>
              </a:rPr>
              <a:t>﹁(</a:t>
            </a:r>
            <a:r>
              <a:rPr lang="en-US" altLang="zh-CN" sz="2800" i="1">
                <a:sym typeface="+mn-ea"/>
              </a:rPr>
              <a:t>P</a:t>
            </a:r>
            <a:r>
              <a:rPr lang="en-US" altLang="zh-CN" sz="2800">
                <a:sym typeface="+mn-ea"/>
              </a:rPr>
              <a:t>→</a:t>
            </a:r>
            <a:r>
              <a:rPr lang="en-US" altLang="zh-CN" sz="2800" i="1">
                <a:sym typeface="+mn-ea"/>
              </a:rPr>
              <a:t>Q</a:t>
            </a:r>
            <a:r>
              <a:rPr lang="en-US" altLang="zh-CN" sz="2800">
                <a:sym typeface="+mn-ea"/>
              </a:rPr>
              <a:t>) </a:t>
            </a:r>
            <a:r>
              <a:rPr lang="en-US" altLang="zh-CN" sz="2800">
                <a:sym typeface="Symbol" panose="05050102010706020507" pitchFamily="18" charset="2"/>
              </a:rPr>
              <a:t></a:t>
            </a:r>
            <a:r>
              <a:rPr lang="en-US" altLang="zh-CN" sz="2800">
                <a:sym typeface="+mn-ea"/>
              </a:rPr>
              <a:t> </a:t>
            </a:r>
            <a:r>
              <a:rPr lang="en-US" altLang="zh-CN" sz="2800" i="1">
                <a:sym typeface="+mn-ea"/>
              </a:rPr>
              <a:t>P</a:t>
            </a:r>
            <a:endParaRPr lang="en-US" altLang="zh-CN" sz="2800" i="1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解释性证明</a:t>
            </a:r>
            <a:r>
              <a:rPr lang="en-US" altLang="zh-CN" sz="2800">
                <a:sym typeface="+mn-ea"/>
              </a:rPr>
              <a:t>;</a:t>
            </a:r>
            <a:r>
              <a:rPr lang="zh-CN" altLang="en-US" sz="2800" dirty="0">
                <a:sym typeface="+mn-ea"/>
              </a:rPr>
              <a:t>永真式（重言式）推导 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§7</a:t>
            </a:r>
          </a:p>
        </p:txBody>
      </p:sp>
      <p:pic>
        <p:nvPicPr>
          <p:cNvPr id="72708" name="图片 727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670" y="1798320"/>
            <a:ext cx="4035425" cy="30556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推理理论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838835"/>
            <a:ext cx="11656695" cy="59315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例３　(A→B)∧(B→C)</a:t>
            </a:r>
            <a:r>
              <a:rPr lang="en-US" altLang="zh-CN" sz="2800"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(A→C)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[证法一] 解释性证明.</a:t>
            </a:r>
            <a:r>
              <a:rPr lang="en-US" altLang="zh-CN" sz="2800" dirty="0">
                <a:sym typeface="+mn-ea"/>
              </a:rPr>
              <a:t> </a:t>
            </a:r>
            <a:r>
              <a:rPr lang="zh-CN" altLang="en-US" sz="2800" dirty="0">
                <a:sym typeface="+mn-ea"/>
              </a:rPr>
              <a:t>对任意指派I，若 (A→B)∧(B→C)</a:t>
            </a:r>
            <a:r>
              <a:rPr lang="zh-CN" altLang="en-US" sz="2800" baseline="-25000" dirty="0">
                <a:uFillTx/>
                <a:sym typeface="+mn-ea"/>
              </a:rPr>
              <a:t>I </a:t>
            </a:r>
            <a:r>
              <a:rPr lang="zh-CN" altLang="en-US" sz="2800" dirty="0">
                <a:sym typeface="+mn-ea"/>
              </a:rPr>
              <a:t>=１，则　(A→B)</a:t>
            </a:r>
            <a:r>
              <a:rPr lang="zh-CN" altLang="en-US" sz="2800" baseline="-25000" dirty="0">
                <a:uFillTx/>
                <a:sym typeface="+mn-ea"/>
              </a:rPr>
              <a:t>I </a:t>
            </a:r>
            <a:r>
              <a:rPr lang="zh-CN" altLang="en-US" sz="2800" dirty="0">
                <a:sym typeface="+mn-ea"/>
              </a:rPr>
              <a:t>=１，(B→C)</a:t>
            </a:r>
            <a:r>
              <a:rPr lang="zh-CN" altLang="en-US" sz="2800" baseline="-25000" dirty="0">
                <a:solidFill>
                  <a:schemeClr val="tx1"/>
                </a:solidFill>
                <a:uFillTx/>
                <a:sym typeface="+mn-ea"/>
              </a:rPr>
              <a:t>I</a:t>
            </a:r>
            <a:r>
              <a:rPr lang="zh-CN" altLang="en-US" sz="2800" dirty="0">
                <a:sym typeface="+mn-ea"/>
              </a:rPr>
              <a:t> =１，故当A</a:t>
            </a:r>
            <a:r>
              <a:rPr lang="zh-CN" altLang="en-US" sz="2800" baseline="-25000" dirty="0">
                <a:uFillTx/>
                <a:sym typeface="+mn-ea"/>
              </a:rPr>
              <a:t>I </a:t>
            </a:r>
            <a:r>
              <a:rPr lang="zh-CN" altLang="en-US" sz="2800" dirty="0">
                <a:sym typeface="+mn-ea"/>
              </a:rPr>
              <a:t>= 1时，B</a:t>
            </a:r>
            <a:r>
              <a:rPr lang="zh-CN" altLang="en-US" sz="2800" baseline="-25000" dirty="0">
                <a:uFillTx/>
                <a:sym typeface="+mn-ea"/>
              </a:rPr>
              <a:t>I </a:t>
            </a:r>
            <a:r>
              <a:rPr lang="zh-CN" altLang="en-US" sz="2800" dirty="0">
                <a:sym typeface="+mn-ea"/>
              </a:rPr>
              <a:t>= 1，从而C I = 1，即知在指派I下 (A→C)</a:t>
            </a:r>
            <a:r>
              <a:rPr lang="zh-CN" altLang="en-US" sz="2800" baseline="-25000" dirty="0">
                <a:uFillTx/>
                <a:sym typeface="+mn-ea"/>
              </a:rPr>
              <a:t> I </a:t>
            </a:r>
            <a:r>
              <a:rPr lang="zh-CN" altLang="en-US" sz="2800" dirty="0">
                <a:sym typeface="+mn-ea"/>
              </a:rPr>
              <a:t>= 1，所以 (A→B)∧(B→C)</a:t>
            </a:r>
            <a:r>
              <a:rPr lang="en-US" altLang="zh-CN" sz="2800"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(A→C).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[证法二] 永真式（重言式）推导.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ym typeface="+mn-ea"/>
              </a:rPr>
              <a:t>(A→B)∧(B→C)→(A→C)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ym typeface="+mn-ea"/>
              </a:rPr>
              <a:t>＝　(﹁A∨B)∧(﹁B∨C)→(﹁A∨C)</a:t>
            </a:r>
            <a:r>
              <a:rPr lang="en-US" altLang="zh-CN" sz="2800" dirty="0">
                <a:sym typeface="+mn-ea"/>
              </a:rPr>
              <a:t> </a:t>
            </a:r>
            <a:r>
              <a:rPr lang="zh-CN" altLang="en-US" sz="2800" dirty="0">
                <a:sym typeface="+mn-ea"/>
              </a:rPr>
              <a:t>＝　﹁( (﹁A∨B)∧(﹁B∨C) )∨(﹁A∨C)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ym typeface="+mn-ea"/>
              </a:rPr>
              <a:t>＝　( (A∧﹁B)∨(B∧﹁C))∨(﹁A∨C)</a:t>
            </a:r>
            <a:r>
              <a:rPr lang="en-US" altLang="zh-CN" sz="2800" dirty="0">
                <a:sym typeface="+mn-ea"/>
              </a:rPr>
              <a:t>  </a:t>
            </a:r>
            <a:r>
              <a:rPr lang="zh-CN" altLang="en-US" sz="2800" dirty="0">
                <a:sym typeface="+mn-ea"/>
              </a:rPr>
              <a:t>＝　(A∧﹁B)∨((B∧﹁C)∨(﹁A∨C))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ym typeface="+mn-ea"/>
              </a:rPr>
              <a:t>＝　(A∧﹁B)∨((B∨﹁A∨C)∧(﹁C∨﹁A∨C))＝　(A∧﹁B)∨(B∨﹁A∨C)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ym typeface="+mn-ea"/>
              </a:rPr>
              <a:t>＝　(A∨B ∨﹁A∨C)∧(﹁B∨B ∨﹁A∨C)</a:t>
            </a:r>
            <a:r>
              <a:rPr lang="en-US" altLang="zh-CN" sz="2800" dirty="0">
                <a:sym typeface="+mn-ea"/>
              </a:rPr>
              <a:t> </a:t>
            </a:r>
            <a:r>
              <a:rPr lang="zh-CN" altLang="en-US" sz="2800" dirty="0">
                <a:sym typeface="+mn-ea"/>
              </a:rPr>
              <a:t>＝　1.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§7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推理理论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定理１　公式的蕴涵是反对称关系，即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ym typeface="+mn-ea"/>
              </a:rPr>
              <a:t>（１）A</a:t>
            </a:r>
            <a:r>
              <a:rPr lang="en-US" altLang="zh-CN" sz="2800"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A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ym typeface="+mn-ea"/>
              </a:rPr>
              <a:t>（２）若A</a:t>
            </a:r>
            <a:r>
              <a:rPr lang="en-US" altLang="zh-CN" sz="2800"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B，B</a:t>
            </a:r>
            <a:r>
              <a:rPr lang="en-US" altLang="zh-CN" sz="2800"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A则A＝B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ym typeface="+mn-ea"/>
              </a:rPr>
              <a:t>（３）若A</a:t>
            </a:r>
            <a:r>
              <a:rPr lang="en-US" altLang="zh-CN" sz="2800"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B，B</a:t>
            </a:r>
            <a:r>
              <a:rPr lang="en-US" altLang="zh-CN" sz="2800"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C则A</a:t>
            </a:r>
            <a:r>
              <a:rPr lang="en-US" altLang="zh-CN" sz="2800"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C.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§7</a:t>
            </a:r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推理理论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定义２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设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＝｛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｝是一个公式集合，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是公式，如果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buNone/>
            </a:pP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	A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∧…∧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则称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或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的逻辑结果，记为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ctr" fontAlgn="auto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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或　　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§7</a:t>
            </a:r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推理理论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5525770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１．　P∧Q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P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２．　P∧Q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Q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３．　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P∨Q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４．　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P∨Q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５．　﹁P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P→Q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６．　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P→Q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７．　﹁(P→Q)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P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８．　﹁(P→Q)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﹁Q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§7</a:t>
            </a:r>
          </a:p>
        </p:txBody>
      </p:sp>
      <p:sp>
        <p:nvSpPr>
          <p:cNvPr id="3" name="Rectangle 3"/>
          <p:cNvSpPr>
            <a:spLocks noGrp="1" noChangeArrowheads="1"/>
          </p:cNvSpPr>
          <p:nvPr/>
        </p:nvSpPr>
        <p:spPr>
          <a:xfrm>
            <a:off x="5948045" y="1061720"/>
            <a:ext cx="5525770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９．　P，Q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P∧Q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１０．﹁P，P∨Q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Q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１１． P，P→Q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Q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１２．﹁Q，P→Q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﹁P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１３．P→Q，Q→R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P→R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１４．P∨Q，P→R，Q→R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R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１５．P→Q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P∨R→Q∨R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１６．P→Q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P∧R→Q∧R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推理理论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定理2</a:t>
            </a:r>
            <a:r>
              <a:rPr lang="zh-CN" altLang="en-US" sz="2800" dirty="0">
                <a:sym typeface="+mn-ea"/>
              </a:rPr>
              <a:t>（</a:t>
            </a:r>
            <a:r>
              <a:rPr lang="zh-CN" altLang="en-US" sz="2800" b="1" dirty="0">
                <a:solidFill>
                  <a:srgbClr val="FF0000"/>
                </a:solidFill>
                <a:sym typeface="+mn-ea"/>
              </a:rPr>
              <a:t>蕴涵式代入原则</a:t>
            </a:r>
            <a:r>
              <a:rPr lang="zh-CN" altLang="en-US" sz="2800" dirty="0">
                <a:sym typeface="+mn-ea"/>
              </a:rPr>
              <a:t>） 设A, B是两个公式，A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B，P</a:t>
            </a:r>
            <a:r>
              <a:rPr lang="zh-CN" altLang="en-US" sz="2800" baseline="-25000" dirty="0">
                <a:solidFill>
                  <a:schemeClr val="tx1"/>
                </a:solidFill>
                <a:uFillTx/>
                <a:sym typeface="+mn-ea"/>
              </a:rPr>
              <a:t>１</a:t>
            </a:r>
            <a:r>
              <a:rPr lang="zh-CN" altLang="en-US" sz="2800" dirty="0">
                <a:sym typeface="+mn-ea"/>
              </a:rPr>
              <a:t>，P</a:t>
            </a:r>
            <a:r>
              <a:rPr lang="zh-CN" altLang="en-US" sz="2800" baseline="-25000" dirty="0">
                <a:uFillTx/>
                <a:sym typeface="+mn-ea"/>
              </a:rPr>
              <a:t>２</a:t>
            </a:r>
            <a:r>
              <a:rPr lang="zh-CN" altLang="en-US" sz="2800" dirty="0">
                <a:sym typeface="+mn-ea"/>
              </a:rPr>
              <a:t>，…，P</a:t>
            </a:r>
            <a:r>
              <a:rPr lang="zh-CN" altLang="en-US" sz="2800" baseline="-25000" dirty="0">
                <a:uFillTx/>
                <a:sym typeface="+mn-ea"/>
              </a:rPr>
              <a:t>n</a:t>
            </a:r>
            <a:r>
              <a:rPr lang="zh-CN" altLang="en-US" sz="2800" dirty="0">
                <a:sym typeface="+mn-ea"/>
              </a:rPr>
              <a:t>为这两个公式中出现的所有命题变元，A</a:t>
            </a:r>
            <a:r>
              <a:rPr lang="zh-CN" altLang="en-US" sz="2800" baseline="-25000" dirty="0">
                <a:uFillTx/>
                <a:sym typeface="+mn-ea"/>
              </a:rPr>
              <a:t>１</a:t>
            </a:r>
            <a:r>
              <a:rPr lang="zh-CN" altLang="en-US" sz="2800" dirty="0">
                <a:sym typeface="+mn-ea"/>
              </a:rPr>
              <a:t>，A</a:t>
            </a:r>
            <a:r>
              <a:rPr lang="zh-CN" altLang="en-US" sz="2800" baseline="-25000" dirty="0">
                <a:uFillTx/>
                <a:sym typeface="+mn-ea"/>
              </a:rPr>
              <a:t>２</a:t>
            </a:r>
            <a:r>
              <a:rPr lang="zh-CN" altLang="en-US" sz="2800" dirty="0">
                <a:sym typeface="+mn-ea"/>
              </a:rPr>
              <a:t>，…，A</a:t>
            </a:r>
            <a:r>
              <a:rPr lang="zh-CN" altLang="en-US" sz="2800" baseline="-25000" dirty="0">
                <a:uFillTx/>
                <a:sym typeface="+mn-ea"/>
              </a:rPr>
              <a:t>n</a:t>
            </a:r>
            <a:r>
              <a:rPr lang="zh-CN" altLang="en-US" sz="2800" dirty="0">
                <a:sym typeface="+mn-ea"/>
              </a:rPr>
              <a:t>是任意一组公式，若用A</a:t>
            </a:r>
            <a:r>
              <a:rPr lang="zh-CN" altLang="en-US" sz="2800" baseline="-25000" dirty="0">
                <a:uFillTx/>
                <a:sym typeface="+mn-ea"/>
              </a:rPr>
              <a:t>i </a:t>
            </a:r>
            <a:r>
              <a:rPr lang="zh-CN" altLang="en-US" sz="2800" dirty="0">
                <a:sym typeface="+mn-ea"/>
              </a:rPr>
              <a:t>(１≤i≤n) 代替A，B中的P</a:t>
            </a:r>
            <a:r>
              <a:rPr lang="zh-CN" altLang="en-US" sz="2800" baseline="-25000" dirty="0">
                <a:uFillTx/>
                <a:sym typeface="+mn-ea"/>
              </a:rPr>
              <a:t>i</a:t>
            </a:r>
            <a:r>
              <a:rPr lang="zh-CN" altLang="en-US" sz="2800" dirty="0">
                <a:sym typeface="+mn-ea"/>
              </a:rPr>
              <a:t>分别得到公式A', B'，则A'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 B'．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§7</a:t>
            </a:r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推理理论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定义３</a:t>
            </a:r>
            <a:r>
              <a:rPr lang="zh-CN" altLang="en-US" sz="2800" dirty="0">
                <a:sym typeface="+mn-ea"/>
              </a:rPr>
              <a:t>　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设</a:t>
            </a: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是一个公式集合，从 </a:t>
            </a:r>
            <a:r>
              <a:rPr lang="zh-CN" altLang="en-US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推出公式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的一个演绎推理是一个有限公式序列：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  <a:buNone/>
            </a:pP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			A</a:t>
            </a:r>
            <a:r>
              <a:rPr lang="zh-CN" altLang="en-US" sz="2800" baseline="-25000" dirty="0">
                <a:latin typeface="Times New Roman" panose="02020603050405020304" pitchFamily="18" charset="0"/>
                <a:sym typeface="+mn-ea"/>
              </a:rPr>
              <a:t>１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aseline="-25000" dirty="0">
                <a:latin typeface="Times New Roman" panose="02020603050405020304" pitchFamily="18" charset="0"/>
                <a:sym typeface="+mn-ea"/>
              </a:rPr>
              <a:t>２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k</a:t>
            </a:r>
            <a:endParaRPr lang="en-US" altLang="zh-CN" sz="2800" baseline="-25000" dirty="0">
              <a:latin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其中，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i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１≤</a:t>
            </a:r>
            <a:r>
              <a:rPr lang="en-US" altLang="zh-CN" sz="2800" i="1" dirty="0" err="1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 err="1">
                <a:latin typeface="Times New Roman" panose="02020603050405020304" pitchFamily="18" charset="0"/>
                <a:sym typeface="+mn-ea"/>
              </a:rPr>
              <a:t>≤</a:t>
            </a:r>
            <a:r>
              <a:rPr lang="en-US" altLang="zh-CN" sz="2800" i="1" dirty="0" err="1"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)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满足如下条件之一：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（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∈</a:t>
            </a:r>
            <a:r>
              <a:rPr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（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是某些</a:t>
            </a:r>
            <a:r>
              <a:rPr lang="en-US" altLang="zh-CN" sz="2800" i="1" dirty="0" err="1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 err="1">
                <a:latin typeface="Times New Roman" panose="02020603050405020304" pitchFamily="18" charset="0"/>
                <a:sym typeface="+mn-ea"/>
              </a:rPr>
              <a:t>j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j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＜</a:t>
            </a:r>
            <a:r>
              <a:rPr lang="en-US" altLang="zh-CN" sz="2800" i="1" dirty="0" err="1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）的逻辑结果．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（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是永真式．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且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+mn-ea"/>
              </a:rPr>
              <a:t>k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就是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	当存在一个从公式集合 </a:t>
            </a:r>
            <a:r>
              <a:rPr lang="zh-CN" altLang="en-US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推出公式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的演绎推理时，称</a:t>
            </a: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可演绎出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，记为 </a:t>
            </a:r>
            <a:r>
              <a:rPr lang="zh-CN" altLang="en-US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sz="2800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|== </a:t>
            </a:r>
            <a:r>
              <a:rPr lang="en-US" altLang="zh-CN" sz="28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．</a:t>
            </a:r>
            <a:r>
              <a:rPr lang="zh-CN" altLang="en-US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中的</a:t>
            </a:r>
            <a:r>
              <a:rPr lang="zh-CN" altLang="en-US" sz="2800" dirty="0">
                <a:sym typeface="+mn-ea"/>
              </a:rPr>
              <a:t>公式称为前提，</a:t>
            </a:r>
            <a:r>
              <a:rPr lang="en-US" altLang="zh-CN" sz="2800" i="1" dirty="0">
                <a:sym typeface="+mn-ea"/>
              </a:rPr>
              <a:t>A</a:t>
            </a:r>
            <a:r>
              <a:rPr lang="zh-CN" altLang="en-US" sz="2800" dirty="0">
                <a:sym typeface="+mn-ea"/>
              </a:rPr>
              <a:t>称为演绎结果或结论．</a:t>
            </a:r>
            <a:endParaRPr lang="zh-CN" altLang="en-US" sz="2800" dirty="0"/>
          </a:p>
          <a:p>
            <a:pPr fontAlgn="auto">
              <a:lnSpc>
                <a:spcPct val="10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§7</a:t>
            </a:r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推理理论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定理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设 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是公式集合，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是公式，则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|==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当且仅当 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定理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设 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是一个公式集合，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是两个公式，如果从 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∪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{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}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可演绎出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，则 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§7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推理理论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给出公式集合 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ym typeface="+mn-ea"/>
              </a:rPr>
              <a:t>＝｛A</a:t>
            </a:r>
            <a:r>
              <a:rPr lang="zh-CN" altLang="en-US" sz="2800" baseline="-25000" dirty="0">
                <a:solidFill>
                  <a:schemeClr val="tx1"/>
                </a:solidFill>
                <a:uFillTx/>
                <a:sym typeface="+mn-ea"/>
              </a:rPr>
              <a:t>１</a:t>
            </a:r>
            <a:r>
              <a:rPr lang="zh-CN" altLang="en-US" sz="2800" dirty="0">
                <a:sym typeface="+mn-ea"/>
              </a:rPr>
              <a:t>，A</a:t>
            </a:r>
            <a:r>
              <a:rPr lang="zh-CN" altLang="en-US" sz="2800" baseline="-25000" dirty="0">
                <a:solidFill>
                  <a:schemeClr val="tx1"/>
                </a:solidFill>
                <a:uFillTx/>
                <a:sym typeface="+mn-ea"/>
              </a:rPr>
              <a:t>２</a:t>
            </a:r>
            <a:r>
              <a:rPr lang="zh-CN" altLang="en-US" sz="2800" dirty="0">
                <a:sym typeface="+mn-ea"/>
              </a:rPr>
              <a:t>，…，A</a:t>
            </a:r>
            <a:r>
              <a:rPr lang="zh-CN" altLang="en-US" sz="2800" baseline="-25000" dirty="0">
                <a:solidFill>
                  <a:schemeClr val="tx1"/>
                </a:solidFill>
                <a:uFillTx/>
                <a:sym typeface="+mn-ea"/>
              </a:rPr>
              <a:t>m</a:t>
            </a:r>
            <a:r>
              <a:rPr lang="zh-CN" altLang="en-US" sz="2800" dirty="0">
                <a:sym typeface="+mn-ea"/>
              </a:rPr>
              <a:t>｝和公式B，证明  B可用三种方法：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ym typeface="+mn-ea"/>
              </a:rPr>
              <a:t>（１）真值表法：列出A</a:t>
            </a:r>
            <a:r>
              <a:rPr lang="zh-CN" altLang="en-US" sz="2800" baseline="-25000" dirty="0">
                <a:solidFill>
                  <a:schemeClr val="tx1"/>
                </a:solidFill>
                <a:uFillTx/>
                <a:sym typeface="+mn-ea"/>
              </a:rPr>
              <a:t>１</a:t>
            </a:r>
            <a:r>
              <a:rPr lang="zh-CN" altLang="en-US" sz="2800" dirty="0">
                <a:sym typeface="+mn-ea"/>
              </a:rPr>
              <a:t>∧A</a:t>
            </a:r>
            <a:r>
              <a:rPr lang="zh-CN" altLang="en-US" sz="2800" baseline="-25000" dirty="0">
                <a:solidFill>
                  <a:schemeClr val="tx1"/>
                </a:solidFill>
                <a:uFillTx/>
                <a:sym typeface="+mn-ea"/>
              </a:rPr>
              <a:t>２</a:t>
            </a:r>
            <a:r>
              <a:rPr lang="zh-CN" altLang="en-US" sz="2800" dirty="0">
                <a:sym typeface="+mn-ea"/>
              </a:rPr>
              <a:t>∧…∧A</a:t>
            </a:r>
            <a:r>
              <a:rPr lang="zh-CN" altLang="en-US" sz="2800" baseline="-25000" dirty="0">
                <a:solidFill>
                  <a:schemeClr val="tx1"/>
                </a:solidFill>
                <a:uFillTx/>
                <a:sym typeface="+mn-ea"/>
              </a:rPr>
              <a:t>m</a:t>
            </a:r>
            <a:r>
              <a:rPr lang="zh-CN" altLang="en-US" sz="2800" dirty="0">
                <a:sym typeface="+mn-ea"/>
              </a:rPr>
              <a:t>和B的真值表，判断是否有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ym typeface="+mn-ea"/>
              </a:rPr>
              <a:t>A</a:t>
            </a:r>
            <a:r>
              <a:rPr lang="zh-CN" altLang="en-US" sz="2800" baseline="-25000" dirty="0">
                <a:solidFill>
                  <a:schemeClr val="tx1"/>
                </a:solidFill>
                <a:uFillTx/>
                <a:sym typeface="+mn-ea"/>
              </a:rPr>
              <a:t>１</a:t>
            </a:r>
            <a:r>
              <a:rPr lang="zh-CN" altLang="en-US" sz="2800" dirty="0">
                <a:sym typeface="+mn-ea"/>
              </a:rPr>
              <a:t>∧A</a:t>
            </a:r>
            <a:r>
              <a:rPr lang="zh-CN" altLang="en-US" sz="2800" baseline="-25000" dirty="0">
                <a:solidFill>
                  <a:schemeClr val="tx1"/>
                </a:solidFill>
                <a:uFillTx/>
                <a:sym typeface="+mn-ea"/>
              </a:rPr>
              <a:t>２</a:t>
            </a:r>
            <a:r>
              <a:rPr lang="zh-CN" altLang="en-US" sz="2800" dirty="0">
                <a:sym typeface="+mn-ea"/>
              </a:rPr>
              <a:t>∧…∧A</a:t>
            </a:r>
            <a:r>
              <a:rPr lang="zh-CN" altLang="en-US" sz="2800" baseline="-25000" dirty="0">
                <a:solidFill>
                  <a:schemeClr val="tx1"/>
                </a:solidFill>
                <a:uFillTx/>
                <a:sym typeface="+mn-ea"/>
              </a:rPr>
              <a:t>m</a:t>
            </a:r>
            <a:r>
              <a:rPr lang="zh-CN" altLang="en-US" sz="2800" dirty="0"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 B．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ym typeface="+mn-ea"/>
              </a:rPr>
              <a:t>（２）证明A</a:t>
            </a:r>
            <a:r>
              <a:rPr lang="zh-CN" altLang="en-US" sz="2800" baseline="-25000" dirty="0">
                <a:solidFill>
                  <a:schemeClr val="tx1"/>
                </a:solidFill>
                <a:uFillTx/>
                <a:sym typeface="+mn-ea"/>
              </a:rPr>
              <a:t>１</a:t>
            </a:r>
            <a:r>
              <a:rPr lang="zh-CN" altLang="en-US" sz="2800" dirty="0">
                <a:sym typeface="+mn-ea"/>
              </a:rPr>
              <a:t>∧A</a:t>
            </a:r>
            <a:r>
              <a:rPr lang="zh-CN" altLang="en-US" sz="2800" baseline="-25000" dirty="0">
                <a:solidFill>
                  <a:schemeClr val="tx1"/>
                </a:solidFill>
                <a:uFillTx/>
                <a:sym typeface="+mn-ea"/>
              </a:rPr>
              <a:t>２</a:t>
            </a:r>
            <a:r>
              <a:rPr lang="zh-CN" altLang="en-US" sz="2800" dirty="0">
                <a:sym typeface="+mn-ea"/>
              </a:rPr>
              <a:t>∧…∧A</a:t>
            </a:r>
            <a:r>
              <a:rPr lang="zh-CN" altLang="en-US" sz="2800" baseline="-25000" dirty="0">
                <a:solidFill>
                  <a:schemeClr val="tx1"/>
                </a:solidFill>
                <a:uFillTx/>
                <a:sym typeface="+mn-ea"/>
              </a:rPr>
              <a:t>m</a:t>
            </a:r>
            <a:r>
              <a:rPr lang="zh-CN" altLang="en-US" sz="2800" dirty="0">
                <a:sym typeface="+mn-ea"/>
              </a:rPr>
              <a:t>→B永真．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ym typeface="+mn-ea"/>
              </a:rPr>
              <a:t>（３）演绎法：根据一些基本等价式和基本蕴涵式，从 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ym typeface="+mn-ea"/>
              </a:rPr>
              <a:t> 出发演绎出B．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§7</a:t>
            </a:r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推理理论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根据演绎推理的定义及定理３，将构造演绎推理序列必须遵循的规则总结如下：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ym typeface="+mn-ea"/>
              </a:rPr>
              <a:t>（１）</a:t>
            </a:r>
            <a:r>
              <a:rPr lang="zh-CN" altLang="en-US" sz="2800" b="1" dirty="0">
                <a:sym typeface="+mn-ea"/>
              </a:rPr>
              <a:t>前提引入规则</a:t>
            </a:r>
            <a:r>
              <a:rPr lang="zh-CN" altLang="en-US" sz="2800" dirty="0">
                <a:sym typeface="+mn-ea"/>
              </a:rPr>
              <a:t>　在演绎过程中，可随便使用前提，该规则记为</a:t>
            </a:r>
            <a:r>
              <a:rPr lang="zh-CN" altLang="en-US" sz="2800" b="1" dirty="0">
                <a:sym typeface="+mn-ea"/>
              </a:rPr>
              <a:t>P</a:t>
            </a:r>
            <a:r>
              <a:rPr lang="zh-CN" altLang="en-US" sz="2800" dirty="0">
                <a:sym typeface="+mn-ea"/>
              </a:rPr>
              <a:t>．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ym typeface="+mn-ea"/>
              </a:rPr>
              <a:t>（２）</a:t>
            </a:r>
            <a:r>
              <a:rPr lang="zh-CN" altLang="en-US" sz="2800" b="1" dirty="0">
                <a:sym typeface="+mn-ea"/>
              </a:rPr>
              <a:t>结论引用规则</a:t>
            </a:r>
            <a:r>
              <a:rPr lang="zh-CN" altLang="en-US" sz="2800" dirty="0">
                <a:sym typeface="+mn-ea"/>
              </a:rPr>
              <a:t>　在演绎过程中，可随便引入前边公式的逻辑结果．该规则记为</a:t>
            </a:r>
            <a:r>
              <a:rPr lang="zh-CN" altLang="en-US" sz="2800" b="1" dirty="0">
                <a:sym typeface="+mn-ea"/>
              </a:rPr>
              <a:t>C</a:t>
            </a:r>
            <a:r>
              <a:rPr lang="zh-CN" altLang="en-US" sz="2800" dirty="0">
                <a:sym typeface="+mn-ea"/>
              </a:rPr>
              <a:t>.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ym typeface="+mn-ea"/>
              </a:rPr>
              <a:t>（３）</a:t>
            </a:r>
            <a:r>
              <a:rPr lang="zh-CN" altLang="en-US" sz="2800" b="1" dirty="0">
                <a:sym typeface="+mn-ea"/>
              </a:rPr>
              <a:t>永真式引用规则</a:t>
            </a:r>
            <a:r>
              <a:rPr lang="zh-CN" altLang="en-US" sz="2800" dirty="0">
                <a:sym typeface="+mn-ea"/>
              </a:rPr>
              <a:t>　在演绎过程中，可随便引入永真式，该规则记为</a:t>
            </a:r>
            <a:r>
              <a:rPr lang="zh-CN" altLang="en-US" sz="2800" b="1" dirty="0">
                <a:sym typeface="+mn-ea"/>
              </a:rPr>
              <a:t>T</a:t>
            </a:r>
            <a:r>
              <a:rPr lang="zh-CN" altLang="en-US" sz="2800" dirty="0">
                <a:sym typeface="+mn-ea"/>
              </a:rPr>
              <a:t>．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ym typeface="+mn-ea"/>
              </a:rPr>
              <a:t>（４）</a:t>
            </a:r>
            <a:r>
              <a:rPr lang="zh-CN" altLang="en-US" sz="2800" b="1" dirty="0">
                <a:sym typeface="+mn-ea"/>
              </a:rPr>
              <a:t>分离规则</a:t>
            </a:r>
            <a:r>
              <a:rPr lang="zh-CN" altLang="en-US" sz="2800" dirty="0">
                <a:sym typeface="+mn-ea"/>
              </a:rPr>
              <a:t>　由公式A，A→B可引入B．该规则记为</a:t>
            </a:r>
            <a:r>
              <a:rPr lang="zh-CN" altLang="en-US" sz="2800" b="1" dirty="0">
                <a:sym typeface="+mn-ea"/>
              </a:rPr>
              <a:t>MP</a:t>
            </a:r>
            <a:r>
              <a:rPr lang="zh-CN" altLang="en-US" sz="2800" dirty="0">
                <a:sym typeface="+mn-ea"/>
              </a:rPr>
              <a:t>.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ym typeface="+mn-ea"/>
              </a:rPr>
              <a:t>（５）</a:t>
            </a:r>
            <a:r>
              <a:rPr lang="zh-CN" altLang="en-US" sz="2800" b="1" dirty="0">
                <a:sym typeface="+mn-ea"/>
              </a:rPr>
              <a:t>附加条件规则</a:t>
            </a:r>
            <a:r>
              <a:rPr lang="zh-CN" altLang="en-US" sz="2800" dirty="0">
                <a:sym typeface="+mn-ea"/>
              </a:rPr>
              <a:t>　为证  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 B→C，可证 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sz="2800" dirty="0">
                <a:sym typeface="+mn-ea"/>
              </a:rPr>
              <a:t>∪{B}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ym typeface="+mn-ea"/>
              </a:rPr>
              <a:t>C，该规则记为</a:t>
            </a:r>
            <a:r>
              <a:rPr lang="zh-CN" altLang="en-US" sz="2800" b="1" dirty="0">
                <a:sym typeface="+mn-ea"/>
              </a:rPr>
              <a:t>CP</a:t>
            </a:r>
            <a:r>
              <a:rPr lang="zh-CN" altLang="en-US" sz="2800" dirty="0">
                <a:sym typeface="+mn-ea"/>
              </a:rPr>
              <a:t>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§7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命题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为了对命题作逻辑演算，需要将命题符号化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 </a:t>
            </a:r>
            <a:r>
              <a:rPr lang="zh-CN" altLang="en-US" sz="2800" dirty="0">
                <a:sym typeface="+mn-ea"/>
              </a:rPr>
              <a:t>一般，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用大写字母P，Q，R等表示命题．例如可用P表示“北京是中国的首都”，Q表示“雪是黑色的”，等等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但更多的，把这些字母称作命题变元或命题变量。（变量的值取1或0）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命题变元，常量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命题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§1</a:t>
            </a:r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推理理论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822325"/>
            <a:ext cx="11656695" cy="5667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例４　｛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｝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由于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＝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，只需证｛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｝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又根据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CP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规则，可将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作为附加前提去演绎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，即只需证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｛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｝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|==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１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 (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前提引入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　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２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</a:t>
            </a:r>
            <a:r>
              <a:rPr lang="zh-CN" altLang="en-US" sz="2800" dirty="0">
                <a:sym typeface="+mn-ea"/>
              </a:rPr>
              <a:t>﹁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 (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前提引入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３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</a:t>
            </a:r>
            <a:r>
              <a:rPr lang="zh-CN" altLang="en-US" sz="2800" dirty="0">
                <a:sym typeface="+mn-ea"/>
              </a:rPr>
              <a:t>﹁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结论引入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１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２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４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∨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 (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前提引入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　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５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结论引入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３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４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６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 (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前提引入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　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７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MP(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分离规则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５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６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§7</a:t>
            </a:r>
          </a:p>
        </p:txBody>
      </p: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推理理论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例</a:t>
            </a:r>
            <a:r>
              <a:rPr lang="en-US" altLang="zh-CN" sz="2800" dirty="0">
                <a:sym typeface="+mn-ea"/>
              </a:rPr>
              <a:t>5  </a:t>
            </a:r>
            <a:r>
              <a:rPr lang="zh-CN" altLang="en-US" sz="2800" dirty="0">
                <a:sym typeface="+mn-ea"/>
              </a:rPr>
              <a:t>前提：如果马会飞或狗不叫，则母鸡就会是飞鸟；如果母鸡是飞鸟，那么烤熟的鸭子还会跑；烤熟的鸭子不会跑</a:t>
            </a:r>
            <a:r>
              <a:rPr lang="en-US" altLang="zh-CN" sz="2800" dirty="0">
                <a:sym typeface="+mn-ea"/>
              </a:rPr>
              <a:t>. </a:t>
            </a:r>
            <a:r>
              <a:rPr lang="zh-CN" altLang="en-US" sz="2800" dirty="0">
                <a:sym typeface="+mn-ea"/>
              </a:rPr>
              <a:t>结论：马不会飞、狗要叫</a:t>
            </a:r>
            <a:r>
              <a:rPr lang="en-US" altLang="zh-CN" sz="2800" dirty="0">
                <a:sym typeface="+mn-ea"/>
              </a:rPr>
              <a:t>.</a:t>
            </a:r>
            <a:endParaRPr lang="en-US" altLang="zh-CN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令  </a:t>
            </a:r>
            <a:r>
              <a:rPr lang="en-US" altLang="zh-CN" sz="2800" i="1" dirty="0">
                <a:sym typeface="+mn-ea"/>
              </a:rPr>
              <a:t>P</a:t>
            </a:r>
            <a:r>
              <a:rPr lang="zh-CN" altLang="en-US" sz="2800" dirty="0">
                <a:sym typeface="+mn-ea"/>
              </a:rPr>
              <a:t>：马会飞，</a:t>
            </a:r>
            <a:r>
              <a:rPr lang="en-US" altLang="zh-CN" sz="2800" i="1" dirty="0">
                <a:sym typeface="+mn-ea"/>
              </a:rPr>
              <a:t>Q</a:t>
            </a:r>
            <a:r>
              <a:rPr lang="zh-CN" altLang="en-US" sz="2800" dirty="0">
                <a:sym typeface="+mn-ea"/>
              </a:rPr>
              <a:t>：狗要叫，</a:t>
            </a:r>
            <a:r>
              <a:rPr lang="en-US" altLang="zh-CN" sz="2800" i="1" dirty="0">
                <a:sym typeface="+mn-ea"/>
              </a:rPr>
              <a:t>R</a:t>
            </a:r>
            <a:r>
              <a:rPr lang="zh-CN" altLang="en-US" sz="2800" dirty="0">
                <a:sym typeface="+mn-ea"/>
              </a:rPr>
              <a:t>：母鸡是飞鸟，</a:t>
            </a:r>
            <a:r>
              <a:rPr lang="en-US" altLang="zh-CN" sz="2800" i="1" dirty="0">
                <a:sym typeface="+mn-ea"/>
              </a:rPr>
              <a:t>S</a:t>
            </a:r>
            <a:r>
              <a:rPr lang="zh-CN" altLang="en-US" sz="2800" dirty="0">
                <a:sym typeface="+mn-ea"/>
              </a:rPr>
              <a:t>：烤熟的鸭子还会跑</a:t>
            </a:r>
            <a:r>
              <a:rPr lang="en-US" altLang="zh-CN" sz="2800" dirty="0">
                <a:sym typeface="+mn-ea"/>
              </a:rPr>
              <a:t>. </a:t>
            </a:r>
            <a:endParaRPr lang="en-US" altLang="zh-CN" sz="2800" dirty="0"/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800" dirty="0">
                <a:sym typeface="+mn-ea"/>
              </a:rPr>
              <a:t>要证：</a:t>
            </a:r>
            <a:r>
              <a:rPr lang="en-US" altLang="zh-CN" sz="2800" dirty="0">
                <a:sym typeface="+mn-ea"/>
              </a:rPr>
              <a:t>{</a:t>
            </a:r>
            <a:r>
              <a:rPr lang="en-US" altLang="zh-CN" sz="2800" i="1" dirty="0">
                <a:sym typeface="+mn-ea"/>
              </a:rPr>
              <a:t>P</a:t>
            </a:r>
            <a:r>
              <a:rPr lang="en-US" altLang="zh-CN" sz="2800" dirty="0">
                <a:sym typeface="+mn-ea"/>
              </a:rPr>
              <a:t>∨﹁</a:t>
            </a:r>
            <a:r>
              <a:rPr lang="en-US" altLang="zh-CN" sz="2800" i="1" dirty="0">
                <a:sym typeface="+mn-ea"/>
              </a:rPr>
              <a:t>Q</a:t>
            </a:r>
            <a:r>
              <a:rPr lang="en-US" altLang="zh-CN" sz="2800" dirty="0">
                <a:sym typeface="+mn-ea"/>
              </a:rPr>
              <a:t>→</a:t>
            </a:r>
            <a:r>
              <a:rPr lang="en-US" altLang="zh-CN" sz="2800" i="1" dirty="0">
                <a:sym typeface="+mn-ea"/>
              </a:rPr>
              <a:t>R</a:t>
            </a:r>
            <a:r>
              <a:rPr lang="en-US" altLang="zh-CN" sz="2800" dirty="0">
                <a:sym typeface="+mn-ea"/>
              </a:rPr>
              <a:t>,  </a:t>
            </a:r>
            <a:r>
              <a:rPr lang="en-US" altLang="zh-CN" sz="2800" i="1" dirty="0">
                <a:sym typeface="+mn-ea"/>
              </a:rPr>
              <a:t>R</a:t>
            </a:r>
            <a:r>
              <a:rPr lang="en-US" altLang="zh-CN" sz="2800" dirty="0">
                <a:sym typeface="+mn-ea"/>
              </a:rPr>
              <a:t>→</a:t>
            </a:r>
            <a:r>
              <a:rPr lang="en-US" altLang="zh-CN" sz="2800" i="1" dirty="0">
                <a:sym typeface="+mn-ea"/>
              </a:rPr>
              <a:t>S</a:t>
            </a:r>
            <a:r>
              <a:rPr lang="en-US" altLang="zh-CN" sz="2800" dirty="0">
                <a:sym typeface="+mn-ea"/>
              </a:rPr>
              <a:t>, ﹁</a:t>
            </a:r>
            <a:r>
              <a:rPr lang="en-US" altLang="zh-CN" sz="2800" i="1" dirty="0">
                <a:sym typeface="+mn-ea"/>
              </a:rPr>
              <a:t>S</a:t>
            </a:r>
            <a:r>
              <a:rPr lang="en-US" altLang="zh-CN" sz="2800" dirty="0">
                <a:sym typeface="+mn-ea"/>
              </a:rPr>
              <a:t>} </a:t>
            </a: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dirty="0">
                <a:sym typeface="+mn-ea"/>
              </a:rPr>
              <a:t>﹁</a:t>
            </a:r>
            <a:r>
              <a:rPr lang="en-US" altLang="zh-CN" sz="2800" i="1" dirty="0">
                <a:sym typeface="+mn-ea"/>
              </a:rPr>
              <a:t>P</a:t>
            </a:r>
            <a:r>
              <a:rPr lang="en-US" altLang="zh-CN" sz="2800" dirty="0">
                <a:sym typeface="+mn-ea"/>
              </a:rPr>
              <a:t>∧</a:t>
            </a:r>
            <a:r>
              <a:rPr lang="en-US" altLang="zh-CN" sz="2800" i="1" dirty="0">
                <a:sym typeface="+mn-ea"/>
              </a:rPr>
              <a:t>Q</a:t>
            </a:r>
            <a:r>
              <a:rPr lang="en-US" altLang="zh-CN" sz="2800" dirty="0">
                <a:sym typeface="+mn-ea"/>
              </a:rPr>
              <a:t>.</a:t>
            </a:r>
            <a:endParaRPr lang="en-US" altLang="zh-CN" sz="2800" dirty="0"/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sym typeface="+mn-ea"/>
              </a:rPr>
              <a:t>(1) ﹁</a:t>
            </a:r>
            <a:r>
              <a:rPr lang="en-US" altLang="zh-CN" sz="2800" i="1" dirty="0">
                <a:sym typeface="+mn-ea"/>
              </a:rPr>
              <a:t>S</a:t>
            </a:r>
            <a:r>
              <a:rPr lang="en-US" altLang="zh-CN" sz="2800" dirty="0">
                <a:sym typeface="+mn-ea"/>
              </a:rPr>
              <a:t>		</a:t>
            </a:r>
            <a:r>
              <a:rPr lang="en-US" altLang="zh-CN" sz="2800" b="1" dirty="0">
                <a:sym typeface="+mn-ea"/>
              </a:rPr>
              <a:t>P</a:t>
            </a:r>
            <a:endParaRPr lang="en-US" altLang="zh-CN" sz="2800" dirty="0"/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sym typeface="+mn-ea"/>
              </a:rPr>
              <a:t>(2) </a:t>
            </a:r>
            <a:r>
              <a:rPr lang="en-US" altLang="zh-CN" sz="2800" i="1" dirty="0">
                <a:sym typeface="+mn-ea"/>
              </a:rPr>
              <a:t>R</a:t>
            </a:r>
            <a:r>
              <a:rPr lang="en-US" altLang="zh-CN" sz="2800" dirty="0">
                <a:sym typeface="+mn-ea"/>
              </a:rPr>
              <a:t>→</a:t>
            </a:r>
            <a:r>
              <a:rPr lang="en-US" altLang="zh-CN" sz="2800" i="1" dirty="0">
                <a:sym typeface="+mn-ea"/>
              </a:rPr>
              <a:t>S</a:t>
            </a:r>
            <a:r>
              <a:rPr lang="en-US" altLang="zh-CN" sz="2800" dirty="0">
                <a:sym typeface="+mn-ea"/>
              </a:rPr>
              <a:t>		</a:t>
            </a:r>
            <a:r>
              <a:rPr lang="en-US" altLang="zh-CN" sz="2800" b="1" dirty="0">
                <a:sym typeface="+mn-ea"/>
              </a:rPr>
              <a:t>P</a:t>
            </a:r>
            <a:endParaRPr lang="en-US" altLang="zh-CN" sz="2800" dirty="0"/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sym typeface="+mn-ea"/>
              </a:rPr>
              <a:t>(3) ﹁</a:t>
            </a:r>
            <a:r>
              <a:rPr lang="en-US" altLang="zh-CN" sz="2800" i="1" dirty="0">
                <a:sym typeface="+mn-ea"/>
              </a:rPr>
              <a:t>R</a:t>
            </a:r>
            <a:r>
              <a:rPr lang="en-US" altLang="zh-CN" sz="2800" dirty="0">
                <a:sym typeface="+mn-ea"/>
              </a:rPr>
              <a:t>		</a:t>
            </a:r>
            <a:r>
              <a:rPr lang="en-US" altLang="zh-CN" sz="2800" b="1" dirty="0">
                <a:sym typeface="+mn-ea"/>
              </a:rPr>
              <a:t>C</a:t>
            </a:r>
            <a:r>
              <a:rPr lang="en-US" altLang="zh-CN" sz="2800" dirty="0">
                <a:sym typeface="+mn-ea"/>
              </a:rPr>
              <a:t> (1)(2)</a:t>
            </a:r>
            <a:endParaRPr lang="en-US" altLang="zh-CN" sz="2800" dirty="0"/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sym typeface="+mn-ea"/>
              </a:rPr>
              <a:t>(4) </a:t>
            </a:r>
            <a:r>
              <a:rPr lang="en-US" altLang="zh-CN" sz="2800" i="1" dirty="0">
                <a:sym typeface="+mn-ea"/>
              </a:rPr>
              <a:t>P</a:t>
            </a:r>
            <a:r>
              <a:rPr lang="en-US" altLang="zh-CN" sz="2800" dirty="0">
                <a:sym typeface="+mn-ea"/>
              </a:rPr>
              <a:t>∨﹁Q→</a:t>
            </a:r>
            <a:r>
              <a:rPr lang="en-US" altLang="zh-CN" sz="2800" i="1" dirty="0">
                <a:sym typeface="+mn-ea"/>
              </a:rPr>
              <a:t>R</a:t>
            </a:r>
            <a:r>
              <a:rPr lang="en-US" altLang="zh-CN" sz="2800" dirty="0">
                <a:sym typeface="+mn-ea"/>
              </a:rPr>
              <a:t>	</a:t>
            </a:r>
            <a:r>
              <a:rPr lang="en-US" altLang="zh-CN" sz="2800" b="1" dirty="0">
                <a:sym typeface="+mn-ea"/>
              </a:rPr>
              <a:t>P</a:t>
            </a:r>
            <a:endParaRPr lang="en-US" altLang="zh-CN" sz="2800" dirty="0"/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sym typeface="+mn-ea"/>
              </a:rPr>
              <a:t>(5) ﹁(</a:t>
            </a:r>
            <a:r>
              <a:rPr lang="en-US" altLang="zh-CN" sz="2800" i="1" dirty="0">
                <a:sym typeface="+mn-ea"/>
              </a:rPr>
              <a:t>P</a:t>
            </a:r>
            <a:r>
              <a:rPr lang="en-US" altLang="zh-CN" sz="2800" dirty="0">
                <a:sym typeface="+mn-ea"/>
              </a:rPr>
              <a:t>∨﹁</a:t>
            </a:r>
            <a:r>
              <a:rPr lang="en-US" altLang="zh-CN" sz="2800" i="1" dirty="0">
                <a:sym typeface="+mn-ea"/>
              </a:rPr>
              <a:t>Q</a:t>
            </a:r>
            <a:r>
              <a:rPr lang="en-US" altLang="zh-CN" sz="2800" dirty="0">
                <a:sym typeface="+mn-ea"/>
              </a:rPr>
              <a:t>)	</a:t>
            </a:r>
            <a:r>
              <a:rPr lang="en-US" altLang="zh-CN" sz="2800" b="1" dirty="0">
                <a:sym typeface="+mn-ea"/>
              </a:rPr>
              <a:t>C</a:t>
            </a:r>
            <a:r>
              <a:rPr lang="en-US" altLang="zh-CN" sz="2800" dirty="0">
                <a:sym typeface="+mn-ea"/>
              </a:rPr>
              <a:t>(3)(4)</a:t>
            </a:r>
            <a:endParaRPr lang="en-US" altLang="zh-CN" sz="2800" dirty="0"/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sym typeface="+mn-ea"/>
              </a:rPr>
              <a:t>(6) ﹁</a:t>
            </a:r>
            <a:r>
              <a:rPr lang="en-US" altLang="zh-CN" sz="2800" i="1" dirty="0">
                <a:sym typeface="+mn-ea"/>
              </a:rPr>
              <a:t>P</a:t>
            </a:r>
            <a:r>
              <a:rPr lang="en-US" altLang="zh-CN" sz="2800" dirty="0">
                <a:sym typeface="+mn-ea"/>
              </a:rPr>
              <a:t>∧</a:t>
            </a:r>
            <a:r>
              <a:rPr lang="en-US" altLang="zh-CN" sz="2800" i="1" dirty="0">
                <a:sym typeface="+mn-ea"/>
              </a:rPr>
              <a:t>Q</a:t>
            </a:r>
            <a:r>
              <a:rPr lang="en-US" altLang="zh-CN" sz="2800" dirty="0">
                <a:sym typeface="+mn-ea"/>
              </a:rPr>
              <a:t>	           </a:t>
            </a:r>
            <a:r>
              <a:rPr lang="en-US" altLang="zh-CN" sz="2800" b="1" dirty="0">
                <a:sym typeface="+mn-ea"/>
              </a:rPr>
              <a:t>C</a:t>
            </a:r>
            <a:r>
              <a:rPr lang="en-US" altLang="zh-CN" sz="2800" dirty="0">
                <a:sym typeface="+mn-ea"/>
              </a:rPr>
              <a:t>(5)</a:t>
            </a:r>
            <a:endParaRPr lang="zh-CN" altLang="en-US" sz="2800" dirty="0"/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§7</a:t>
            </a:r>
          </a:p>
        </p:txBody>
      </p: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推理理论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§7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958215"/>
            <a:ext cx="8287385" cy="55403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推理理论</a:t>
            </a: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§7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" y="867410"/>
            <a:ext cx="6482715" cy="4530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" y="5440045"/>
            <a:ext cx="6346190" cy="13601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07645" y="759460"/>
            <a:ext cx="11725275" cy="19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/>
          <p:cNvSpPr>
            <a:spLocks noChangeArrowheads="1"/>
          </p:cNvSpPr>
          <p:nvPr/>
        </p:nvSpPr>
        <p:spPr bwMode="auto">
          <a:xfrm>
            <a:off x="280670" y="114935"/>
            <a:ext cx="53975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推理理论</a:t>
            </a: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233045" y="934720"/>
            <a:ext cx="11656695" cy="5554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sym typeface="+mn-ea"/>
              </a:rPr>
              <a:t>习题 七 </a:t>
            </a:r>
            <a:r>
              <a:rPr lang="en-US" altLang="zh-CN" sz="2800" dirty="0">
                <a:sym typeface="+mn-ea"/>
              </a:rPr>
              <a:t>   </a:t>
            </a:r>
            <a:r>
              <a:rPr lang="zh-CN" altLang="en-US" sz="2800" dirty="0">
                <a:sym typeface="+mn-ea"/>
              </a:rPr>
              <a:t>3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48775" y="116205"/>
            <a:ext cx="26841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l" eaLnBrk="1" hangingPunct="1">
              <a:spcBef>
                <a:spcPct val="0"/>
              </a:spcBef>
              <a:buNone/>
            </a:pP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第十五章</a:t>
            </a:r>
            <a:r>
              <a:rPr lang="en-US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§7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I1NGQ4MDY4NjMxYWVlMzc3ODM2NDE0MmU1ODUxYz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3047244094488,&quot;left&quot;:371.59251968503935,&quot;top&quot;:19.397401574803148,&quot;width&quot;:502.4702362204724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6539</Words>
  <Application>Microsoft Office PowerPoint</Application>
  <PresentationFormat>宽屏</PresentationFormat>
  <Paragraphs>775</Paragraphs>
  <Slides>94</Slides>
  <Notes>93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94</vt:i4>
      </vt:variant>
    </vt:vector>
  </HeadingPairs>
  <TitlesOfParts>
    <vt:vector size="106" baseType="lpstr">
      <vt:lpstr>等线</vt:lpstr>
      <vt:lpstr>宋体</vt:lpstr>
      <vt:lpstr>微软雅黑</vt:lpstr>
      <vt:lpstr>Arial</vt:lpstr>
      <vt:lpstr>Calibri</vt:lpstr>
      <vt:lpstr>Symbol</vt:lpstr>
      <vt:lpstr>Times New Roman</vt:lpstr>
      <vt:lpstr>Wingdings</vt:lpstr>
      <vt:lpstr>WPS</vt:lpstr>
      <vt:lpstr>Equation.DSMT4</vt:lpstr>
      <vt:lpstr>Equation.3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Blade 15</dc:creator>
  <cp:lastModifiedBy>宇涵 王</cp:lastModifiedBy>
  <cp:revision>1785</cp:revision>
  <dcterms:created xsi:type="dcterms:W3CDTF">2023-08-09T12:44:00Z</dcterms:created>
  <dcterms:modified xsi:type="dcterms:W3CDTF">2024-05-31T13:48:49Z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4AA061BBC766487CAA6B45421A3D2F64_13</vt:lpwstr>
  </property>
  <property fmtid="{D5CDD505-2E9C-101B-9397-08002B2CF9AE}" pid="3" name="KSOProductBuildVer">
    <vt:lpwstr>2052-12.1.0.16929</vt:lpwstr>
  </property>
</Properties>
</file>